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48.xml" ContentType="application/vnd.openxmlformats-officedocument.presentationml.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47.xml" ContentType="application/vnd.openxmlformats-officedocument.presentationml.notesSlide+xml"/>
  <Override PartName="/ppt/slides/slide3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1"/>
  </p:notesMasterIdLst>
  <p:sldIdLst>
    <p:sldId id="259" r:id="rId2"/>
    <p:sldId id="260" r:id="rId3"/>
    <p:sldId id="261" r:id="rId4"/>
    <p:sldId id="263" r:id="rId5"/>
    <p:sldId id="262" r:id="rId6"/>
    <p:sldId id="264" r:id="rId7"/>
    <p:sldId id="265" r:id="rId8"/>
    <p:sldId id="266" r:id="rId9"/>
    <p:sldId id="267" r:id="rId10"/>
    <p:sldId id="268" r:id="rId11"/>
    <p:sldId id="272" r:id="rId12"/>
    <p:sldId id="269" r:id="rId13"/>
    <p:sldId id="270" r:id="rId14"/>
    <p:sldId id="271" r:id="rId15"/>
    <p:sldId id="273" r:id="rId16"/>
    <p:sldId id="274" r:id="rId17"/>
    <p:sldId id="276"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3299" autoAdjust="0"/>
  </p:normalViewPr>
  <p:slideViewPr>
    <p:cSldViewPr snapToGrid="0" snapToObjects="1">
      <p:cViewPr varScale="1">
        <p:scale>
          <a:sx n="120" d="100"/>
          <a:sy n="120" d="100"/>
        </p:scale>
        <p:origin x="-212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085AB-3A61-F644-A36A-C16384D7BC8D}" type="datetimeFigureOut">
              <a:rPr lang="en-US" smtClean="0"/>
              <a:pPr/>
              <a:t>7/12/19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7A2BB-00CB-EB4F-B746-FC3556BC83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American Board of Radiology has great</a:t>
            </a:r>
            <a:r>
              <a:rPr lang="en-US" baseline="0" dirty="0" smtClean="0"/>
              <a:t> breadth in its requirements for learning during residency.  Most have to do with anatomy, disease processes, normal and normal variation, physics of radiology, and imaging modalities and techniques.  However, there are also so-called “non interpretive skills” required to learn and on which you will be tested.</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ABR actually says, and you need to remember</a:t>
            </a:r>
            <a:r>
              <a:rPr lang="en-US" baseline="0" dirty="0" smtClean="0"/>
              <a:t> that the ABR actually says, “the ultimate arbiter of ‘quality’ is the patient.”</a:t>
            </a:r>
          </a:p>
          <a:p>
            <a:endParaRPr lang="en-US" baseline="0" dirty="0" smtClean="0"/>
          </a:p>
        </p:txBody>
      </p:sp>
      <p:sp>
        <p:nvSpPr>
          <p:cNvPr id="4" name="Slide Number Placeholder 3"/>
          <p:cNvSpPr>
            <a:spLocks noGrp="1"/>
          </p:cNvSpPr>
          <p:nvPr>
            <p:ph type="sldNum" sz="quarter" idx="10"/>
          </p:nvPr>
        </p:nvSpPr>
        <p:spPr/>
        <p:txBody>
          <a:bodyPr/>
          <a:lstStyle/>
          <a:p>
            <a:fld id="{4587A2BB-00CB-EB4F-B746-FC3556BC830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Sadly, that demonstrates to me the degree to which the ABR or the committee that wrote the Guide is influenced by the </a:t>
            </a:r>
            <a:r>
              <a:rPr lang="en-US" i="1" baseline="0" dirty="0" smtClean="0"/>
              <a:t>business</a:t>
            </a:r>
            <a:r>
              <a:rPr lang="en-US" baseline="0" dirty="0" smtClean="0"/>
              <a:t> of radiology, rather than the </a:t>
            </a:r>
            <a:r>
              <a:rPr lang="en-US" i="1" baseline="0" dirty="0" smtClean="0"/>
              <a:t>profession</a:t>
            </a:r>
            <a:r>
              <a:rPr lang="en-US" baseline="0" dirty="0" smtClean="0"/>
              <a:t>.  I hope you all understand that the ABR has this wrong, but you need to remember that that is precisely what the ABR says, in case it ever appears on an exam!</a:t>
            </a:r>
          </a:p>
          <a:p>
            <a:endParaRPr lang="en-US" baseline="0" dirty="0" smtClean="0"/>
          </a:p>
          <a:p>
            <a:r>
              <a:rPr lang="en-US" baseline="0" dirty="0" smtClean="0"/>
              <a:t>No doubt, the best patient experience practically possible </a:t>
            </a:r>
            <a:r>
              <a:rPr lang="en-US" i="1" baseline="0" dirty="0" smtClean="0"/>
              <a:t>is</a:t>
            </a:r>
            <a:r>
              <a:rPr lang="en-US" baseline="0" dirty="0" smtClean="0"/>
              <a:t> an important goal.  On that, we all can agree.  And that refers not to health care excellence </a:t>
            </a:r>
            <a:r>
              <a:rPr lang="en-US" i="1" baseline="0" dirty="0" smtClean="0"/>
              <a:t>per se</a:t>
            </a:r>
            <a:r>
              <a:rPr lang="en-US" baseline="0" dirty="0" smtClean="0"/>
              <a:t>, in a narrow medical sense, but rather to the wider sense that includes many attributes, such as the patient’s perception of excellence of his or her care.</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Professional knowledge includes methods and processes,</a:t>
            </a:r>
            <a:r>
              <a:rPr lang="en-US" baseline="0" dirty="0" smtClean="0"/>
              <a:t> with one goal being the reduction of unnecessary variation.  So, a group of radiologists, and to some extent the profession, need to develop and follow practice standards that are evidence-based.</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a:t>
            </a:r>
            <a:r>
              <a:rPr lang="en-US" baseline="0" dirty="0" smtClean="0"/>
              <a:t> has emerged more widely visibly over only the past few decades as its own discipline.  It has been applied by Toyota and others in car production, and applied in the airplane manufacturing industry, in the airline flight service business, and in other businesses and industries, including in medicine and surgery, and including in radiology.  Quality has its own tools, definitions and principles.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control refers to measuring and testing elements of performance</a:t>
            </a:r>
            <a:r>
              <a:rPr lang="en-US" baseline="0" dirty="0" smtClean="0"/>
              <a:t> toward correction of instances of poor quality.  When a radiologist corrects her or his report prior to signing it, that is an example of quality control.  It is the most basic level of quality-related activities.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assurance</a:t>
            </a:r>
            <a:r>
              <a:rPr lang="en-US" baseline="0" dirty="0" smtClean="0"/>
              <a:t> refers to the processes of monitoring and ensuring quality in an organization.  This includes quality control plus strategies designed to </a:t>
            </a:r>
            <a:r>
              <a:rPr lang="en-US" i="1" baseline="0" dirty="0" smtClean="0"/>
              <a:t>prevent</a:t>
            </a:r>
            <a:r>
              <a:rPr lang="en-US" baseline="0" dirty="0" smtClean="0"/>
              <a:t> poor quality.  Templates, if employed correctly, can be a QA activity if their minimization of reporting errors is assured with audit-based performance metrics.</a:t>
            </a:r>
          </a:p>
          <a:p>
            <a:endParaRPr lang="en-US" baseline="0" dirty="0" smtClean="0"/>
          </a:p>
          <a:p>
            <a:r>
              <a:rPr lang="en-US" baseline="0" dirty="0" smtClean="0"/>
              <a:t>Incidentally, if audit is not done, then templates can easily become a source of problems in report construction and in  communication of findings.</a:t>
            </a:r>
          </a:p>
          <a:p>
            <a:endParaRPr lang="en-US" baseline="0" dirty="0" smtClean="0"/>
          </a:p>
          <a:p>
            <a:r>
              <a:rPr lang="en-US" baseline="0" dirty="0" smtClean="0"/>
              <a:t>Quality assurance is designed to maintain a certain level of quality.</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improvement refers to activities to improve quality in an organization in a systematic and sustainable way.  To continue to use the template example, we saw</a:t>
            </a:r>
            <a:r>
              <a:rPr lang="en-US" baseline="0" dirty="0" smtClean="0"/>
              <a:t> that implementation of templates for standardization plus verification of its appropriate use is an example of quality assurance.  If, then, the organization implements an ongoing process to improve the templates, to verify again, to make sure that everyone is using the templates, to make sure that everyone is using the same templates for the same exams in the same way, etc.</a:t>
            </a:r>
          </a:p>
          <a:p>
            <a:endParaRPr lang="en-US" baseline="0" dirty="0" smtClean="0"/>
          </a:p>
          <a:p>
            <a:r>
              <a:rPr lang="en-US" baseline="0" dirty="0" smtClean="0"/>
              <a:t>Quality improvement goes beyond the maintenance goal of quality assurance.  Quality improvement presumes that quality could and should be improved beyond the current level.  QI may make changes not only in a basic measurement tool, but also in policies, procedures, processes and even organizational structure and job descriptions.</a:t>
            </a:r>
          </a:p>
          <a:p>
            <a:endParaRPr lang="en-US" baseline="0" dirty="0" smtClean="0"/>
          </a:p>
          <a:p>
            <a:r>
              <a:rPr lang="en-US" baseline="0" dirty="0" smtClean="0"/>
              <a:t>In recent decades, the approach has tended toward always improvement, constant quality gains, and is therefore now called continuous quality improvement.</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view is that most systems are perfectly designed to produce the outcomes they produce; they are perfectly</a:t>
            </a:r>
            <a:r>
              <a:rPr lang="en-US" baseline="0" dirty="0" smtClean="0"/>
              <a:t> designed to produce the errors they produce.</a:t>
            </a:r>
            <a:endParaRPr lang="en-US" dirty="0" smtClean="0"/>
          </a:p>
          <a:p>
            <a:endParaRPr lang="en-US" dirty="0" smtClean="0"/>
          </a:p>
          <a:p>
            <a:r>
              <a:rPr lang="en-US" dirty="0" smtClean="0"/>
              <a:t>The whole field of quality in radiology:</a:t>
            </a:r>
          </a:p>
          <a:p>
            <a:pPr lvl="1">
              <a:buFont typeface="Arial"/>
              <a:buChar char="•"/>
            </a:pPr>
            <a:r>
              <a:rPr lang="en-US" dirty="0" smtClean="0"/>
              <a:t>has</a:t>
            </a:r>
            <a:r>
              <a:rPr lang="en-US" baseline="0" dirty="0" smtClean="0"/>
              <a:t> evolved from being the purview of a quality department to being the responsibility of everyone;</a:t>
            </a:r>
          </a:p>
          <a:p>
            <a:pPr lvl="1">
              <a:buFont typeface="Arial"/>
              <a:buChar char="•"/>
            </a:pPr>
            <a:r>
              <a:rPr lang="en-US" baseline="0" dirty="0" smtClean="0"/>
              <a:t>has evolved its focus from error correction to improving systems and processes that lead to error in the first place;</a:t>
            </a:r>
          </a:p>
          <a:p>
            <a:pPr lvl="1">
              <a:buFont typeface="Arial"/>
              <a:buChar char="•"/>
            </a:pPr>
            <a:r>
              <a:rPr lang="en-US" baseline="0" dirty="0" smtClean="0"/>
              <a:t>has evolved from ignoring front-line staff to emphasizing the help they can provide in improving processes; and,</a:t>
            </a:r>
          </a:p>
          <a:p>
            <a:pPr lvl="1">
              <a:buFont typeface="Arial"/>
              <a:buChar char="•"/>
            </a:pPr>
            <a:r>
              <a:rPr lang="en-US" baseline="0" dirty="0" smtClean="0"/>
              <a:t>has evolved from quietly fixing errors to valuing the making of errors highly visible, enhancing the process of addressing their causes.</a:t>
            </a:r>
          </a:p>
          <a:p>
            <a:endParaRPr lang="en-US" baseline="0" dirty="0" smtClean="0"/>
          </a:p>
          <a:p>
            <a:r>
              <a:rPr lang="en-US" baseline="0" dirty="0" smtClean="0"/>
              <a:t>A phrase I coined with my children is, “Embrace your mistakes.”  By that, I taught them not to feel bad about them, but rather to be grateful for them, even happy about them.  Mistakes help us get better.  Mistakes don’t merit embarrassment; I laud the radiology resident who shares his or her mistakes openly in the reading room and in the conference room.</a:t>
            </a:r>
          </a:p>
          <a:p>
            <a:endParaRPr lang="en-US" baseline="0" dirty="0" smtClean="0"/>
          </a:p>
          <a:p>
            <a:r>
              <a:rPr lang="en-US" baseline="0" dirty="0" smtClean="0"/>
              <a:t>I know this is contrary to how some of us were raised.  But it really is so much better!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report which the ABR feels was</a:t>
            </a:r>
            <a:r>
              <a:rPr lang="en-US" baseline="0" dirty="0" smtClean="0"/>
              <a:t> vitally important, the Institute of Medicine report committee members advocated that everyone from doctors to patients, from executives to transport workers, etc., must all commit to improving our healthcare system.</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were the explicit characteristics that the report identified as qualities necessary for good healthcare.  For some reason, the ABR feels it is important that you know these.  They seem obvious to me and I am sure to you, and seemed obvious decades ago, too.  But when the Institute of Medicine published it, everyone thought, “Oh, how wonderful.  Let’s write these down.”</a:t>
            </a:r>
          </a:p>
          <a:p>
            <a:endParaRPr lang="en-US" baseline="0" dirty="0" smtClean="0"/>
          </a:p>
          <a:p>
            <a:r>
              <a:rPr lang="en-US" baseline="0" dirty="0" smtClean="0"/>
              <a:t>Anyway, these certainly could appear on an ABR exam question.</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address non interpretive skills in a series of six lectures</a:t>
            </a:r>
            <a:r>
              <a:rPr lang="en-US" baseline="0" dirty="0" smtClean="0"/>
              <a:t> covering professionalism, quality and safety in healthcare generally and in radiology, financial and legal concerns, and finally informatics.  Today’s lecture is part two of six, Core Concepts of Quality and Safety.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absurd were a list of core competencies created jointly by the American Board of Medical Specialties and the Accreditation Council for Graduate Medical Education in 1999.</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the ABMS and the ACGME were saying with this list of core competencies is the following:</a:t>
            </a:r>
          </a:p>
          <a:p>
            <a:pPr lvl="1">
              <a:buFont typeface="Arial"/>
              <a:buChar char="•"/>
            </a:pPr>
            <a:r>
              <a:rPr lang="en-US" baseline="0" dirty="0" smtClean="0"/>
              <a:t>we have to know our stuff</a:t>
            </a:r>
          </a:p>
          <a:p>
            <a:pPr lvl="1">
              <a:buFont typeface="Arial"/>
              <a:buChar char="•"/>
            </a:pPr>
            <a:r>
              <a:rPr lang="en-US" baseline="0" dirty="0" smtClean="0"/>
              <a:t>we have to continue learning throughout our careers;</a:t>
            </a:r>
          </a:p>
          <a:p>
            <a:pPr lvl="1">
              <a:buFont typeface="Arial"/>
              <a:buChar char="•"/>
            </a:pPr>
            <a:r>
              <a:rPr lang="en-US" baseline="0" dirty="0" smtClean="0"/>
              <a:t>beyond knowledge, we have to have sufficient skills;</a:t>
            </a:r>
          </a:p>
          <a:p>
            <a:pPr lvl="1">
              <a:buFont typeface="Arial"/>
              <a:buChar char="•"/>
            </a:pPr>
            <a:r>
              <a:rPr lang="en-US" baseline="0" dirty="0" smtClean="0"/>
              <a:t>beyond all that, we must also be compassionate and ethical;</a:t>
            </a:r>
          </a:p>
          <a:p>
            <a:pPr lvl="1">
              <a:buFont typeface="Arial"/>
              <a:buChar char="•"/>
            </a:pPr>
            <a:r>
              <a:rPr lang="en-US" baseline="0" dirty="0" smtClean="0"/>
              <a:t>finally, beyond all that, we must work well not merely on our own, but as part of several layers of teams.</a:t>
            </a:r>
          </a:p>
          <a:p>
            <a:pPr lvl="1">
              <a:buFont typeface="Arial"/>
              <a:buChar char="•"/>
            </a:pPr>
            <a:r>
              <a:rPr lang="en-US" baseline="0" dirty="0" smtClean="0"/>
              <a:t>If we are brilliant masters of the skill of radiology but cannot work well as a participant in the various layers of teams, we won’t do well professionally.</a:t>
            </a:r>
          </a:p>
          <a:p>
            <a:endParaRPr lang="en-US" baseline="0" dirty="0" smtClean="0"/>
          </a:p>
          <a:p>
            <a:r>
              <a:rPr lang="en-US" baseline="0" dirty="0" smtClean="0"/>
              <a:t>Thirty five years ago, being brilliant and skillful was enough, even prized.  Today, if being knowledgeable and skillful is all a radiologist can offer, he or she will either not get hired, or will get hired but be fired during or at the end of the initial, introductory or probationary period of employment.  It has been amazing to see this sea change occur.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a:t>
            </a:r>
            <a:r>
              <a:rPr lang="en-US" baseline="0" dirty="0" smtClean="0"/>
              <a:t> important,</a:t>
            </a:r>
            <a:r>
              <a:rPr lang="en-US" dirty="0" smtClean="0"/>
              <a:t> never forget the three As of</a:t>
            </a:r>
            <a:r>
              <a:rPr lang="en-US" baseline="0" dirty="0" smtClean="0"/>
              <a:t> success in the private practice of radiology:</a:t>
            </a:r>
          </a:p>
          <a:p>
            <a:endParaRPr lang="en-US" baseline="0" dirty="0" smtClean="0"/>
          </a:p>
          <a:p>
            <a:pPr lvl="1">
              <a:buFont typeface="Arial"/>
              <a:buChar char="•"/>
            </a:pPr>
            <a:r>
              <a:rPr lang="en-US" baseline="0" dirty="0" smtClean="0"/>
              <a:t>availability: what  non radiologist clinicians care most about is being able to reach us;</a:t>
            </a:r>
          </a:p>
          <a:p>
            <a:pPr lvl="1">
              <a:buFont typeface="Arial"/>
              <a:buChar char="•"/>
            </a:pPr>
            <a:endParaRPr lang="en-US" baseline="0" dirty="0" smtClean="0"/>
          </a:p>
          <a:p>
            <a:pPr lvl="1">
              <a:buFont typeface="Arial"/>
              <a:buChar char="•"/>
            </a:pPr>
            <a:r>
              <a:rPr lang="en-US" baseline="0" dirty="0" smtClean="0"/>
              <a:t>affability: if they find us friendly and sociable, they will forgive occasional, even important errors; and,</a:t>
            </a:r>
          </a:p>
          <a:p>
            <a:pPr lvl="1">
              <a:buFont typeface="Arial"/>
              <a:buChar char="•"/>
            </a:pPr>
            <a:endParaRPr lang="en-US" baseline="0" dirty="0" smtClean="0"/>
          </a:p>
          <a:p>
            <a:pPr lvl="1">
              <a:buFont typeface="Arial"/>
              <a:buChar char="•"/>
            </a:pPr>
            <a:r>
              <a:rPr lang="en-US" baseline="0" dirty="0" smtClean="0"/>
              <a:t>accuracy: truly the least important A to success in the private world, but still somewhat important.</a:t>
            </a:r>
          </a:p>
        </p:txBody>
      </p:sp>
      <p:sp>
        <p:nvSpPr>
          <p:cNvPr id="4" name="Slide Number Placeholder 3"/>
          <p:cNvSpPr>
            <a:spLocks noGrp="1"/>
          </p:cNvSpPr>
          <p:nvPr>
            <p:ph type="sldNum" sz="quarter" idx="10"/>
          </p:nvPr>
        </p:nvSpPr>
        <p:spPr/>
        <p:txBody>
          <a:bodyPr/>
          <a:lstStyle/>
          <a:p>
            <a:fld id="{4587A2BB-00CB-EB4F-B746-FC3556BC830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report which the ABR feels was also</a:t>
            </a:r>
            <a:r>
              <a:rPr lang="en-US" baseline="0" dirty="0" smtClean="0"/>
              <a:t> vitally important, the Institute of Medicine report committee informed the world that between 44,000 and 98,000 people died annually in the U.S. due to errors, more than those who died from breast cancer or from car accidents.  The estimated cost of errors was 17–29 billion dollars annually.</a:t>
            </a:r>
          </a:p>
          <a:p>
            <a:endParaRPr lang="en-US" baseline="0" dirty="0" smtClean="0"/>
          </a:p>
          <a:p>
            <a:r>
              <a:rPr lang="en-US" baseline="0" dirty="0" smtClean="0"/>
              <a:t>They identified that most errors are </a:t>
            </a:r>
            <a:r>
              <a:rPr lang="en-US" baseline="0" dirty="0" err="1" smtClean="0"/>
              <a:t>multifactorial</a:t>
            </a:r>
            <a:r>
              <a:rPr lang="en-US" baseline="0" dirty="0" smtClean="0"/>
              <a:t>, including unsafe systems and processes, not simply a person’s error.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report which the ABR feels was also</a:t>
            </a:r>
            <a:r>
              <a:rPr lang="en-US" baseline="0" dirty="0" smtClean="0"/>
              <a:t> vitally important, the Institute of Medicine report committee focused on diagnostic error.</a:t>
            </a:r>
          </a:p>
          <a:p>
            <a:endParaRPr lang="en-US" baseline="0" dirty="0" smtClean="0"/>
          </a:p>
          <a:p>
            <a:r>
              <a:rPr lang="en-US" baseline="0" dirty="0" smtClean="0"/>
              <a:t>They defined error as either a) a failure to establish the patient’s diagnosis accurately and in timely fashion, or </a:t>
            </a:r>
            <a:r>
              <a:rPr lang="en-US" baseline="0" dirty="0" err="1" smtClean="0"/>
              <a:t>b</a:t>
            </a:r>
            <a:r>
              <a:rPr lang="en-US" baseline="0" dirty="0" smtClean="0"/>
              <a:t>) a failure to communicate that diagnosis to the patient.  You will note the intense patient focus of these elements.  The patient is felt to be key in preventing diagnostic errors.</a:t>
            </a:r>
          </a:p>
          <a:p>
            <a:endParaRPr lang="en-US" baseline="0" dirty="0" smtClean="0"/>
          </a:p>
          <a:p>
            <a:r>
              <a:rPr lang="en-US" dirty="0" smtClean="0"/>
              <a:t>I don’t</a:t>
            </a:r>
            <a:r>
              <a:rPr lang="en-US" baseline="0" dirty="0" smtClean="0"/>
              <a:t> entirely agree, but that is what you need to know for your exams.</a:t>
            </a:r>
          </a:p>
          <a:p>
            <a:endParaRPr lang="en-US" baseline="0" dirty="0" smtClean="0"/>
          </a:p>
          <a:p>
            <a:r>
              <a:rPr lang="en-US" baseline="0" dirty="0" smtClean="0"/>
              <a:t>Anyway, they estimate that everyone will experience a medical error sometime during their lifetime.  10% of all autopsies identify medical errors that might have affected patient outcome.</a:t>
            </a:r>
          </a:p>
          <a:p>
            <a:endParaRPr lang="en-US" baseline="0" dirty="0" smtClean="0"/>
          </a:p>
          <a:p>
            <a:r>
              <a:rPr lang="en-US" baseline="0" dirty="0" smtClean="0"/>
              <a:t>As in other IoM Reports, a punitive approach is not supported and is identified as counter-productive.</a:t>
            </a:r>
          </a:p>
          <a:p>
            <a:endParaRPr lang="en-US" baseline="0" dirty="0" smtClean="0"/>
          </a:p>
          <a:p>
            <a:r>
              <a:rPr lang="en-US" baseline="0" dirty="0" smtClean="0"/>
              <a:t>Regarding radiology specifically, the IoM report identified communication lapses as contributing significantly to diagnostic error.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Healthcare workers rely on equipment to save</a:t>
            </a:r>
            <a:r>
              <a:rPr lang="en-US" baseline="0" dirty="0" smtClean="0"/>
              <a:t> lives, but sometimes the equipment or the environment contribute greatly to the error.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a:t>
            </a:r>
            <a:r>
              <a:rPr lang="en-US" baseline="0" dirty="0" smtClean="0"/>
              <a:t> factors engineering is a type of engineering that focuses on the interaction of the human with the equipment, environment, technology, etc., toward improvement.  It attempts to minimize the effects and the risk of human error.  It has been famously successful in anesthesia by redesigning anesthesia equipment.</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a:t>
            </a:r>
            <a:r>
              <a:rPr lang="en-US" baseline="0" dirty="0" smtClean="0"/>
              <a:t> factors engineering states that standardization of processes and of equipment decreases risk of human error.  This is what led to the use of checklists in aviation and elsewhere.</a:t>
            </a:r>
          </a:p>
          <a:p>
            <a:endParaRPr lang="en-US" baseline="0" dirty="0" smtClean="0"/>
          </a:p>
          <a:p>
            <a:r>
              <a:rPr lang="en-US" baseline="0" dirty="0" smtClean="0"/>
              <a:t>Standardization also allows special focus more clearly when a particular case is non standard.</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 is the meaningful exchange of information.  It comprises two parts: conveyance and convergence.</a:t>
            </a:r>
          </a:p>
          <a:p>
            <a:endParaRPr lang="en-US" dirty="0" smtClean="0"/>
          </a:p>
          <a:p>
            <a:r>
              <a:rPr lang="en-US" dirty="0" smtClean="0"/>
              <a:t>Conveyance is the transmission from sender to receiver.</a:t>
            </a:r>
          </a:p>
          <a:p>
            <a:endParaRPr lang="en-US" dirty="0" smtClean="0"/>
          </a:p>
          <a:p>
            <a:r>
              <a:rPr lang="en-US" dirty="0" smtClean="0"/>
              <a:t>Convergence comprises</a:t>
            </a:r>
            <a:r>
              <a:rPr lang="en-US" baseline="0" dirty="0" smtClean="0"/>
              <a:t> the further processes of final assurance that the sender and receiver are, or are definitively not, on the same page about what is being transmitted.</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“high</a:t>
            </a:r>
            <a:r>
              <a:rPr lang="en-US" baseline="0" dirty="0" smtClean="0"/>
              <a:t> reliability organization” is one that, despite operating in high-stress, high-risk, complex environment like a tertiary care medical center, continually manages its environment mindfully, with constant vigilance, resulting in the fewest number </a:t>
            </a:r>
            <a:r>
              <a:rPr lang="en-US" baseline="0" smtClean="0"/>
              <a:t>of errors.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a:t>
            </a:r>
            <a:r>
              <a:rPr lang="en-US" baseline="0" dirty="0" smtClean="0"/>
              <a:t> in a previous lecture, the Non Interpretive Skills Study Guide of the ABR is our official guide.  </a:t>
            </a:r>
            <a:r>
              <a:rPr lang="en-US" dirty="0" smtClean="0"/>
              <a:t>Please read in orange the poorly</a:t>
            </a:r>
            <a:r>
              <a:rPr lang="en-US" baseline="0" dirty="0" smtClean="0"/>
              <a:t> written definition that you highly likely need to know.</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“high</a:t>
            </a:r>
            <a:r>
              <a:rPr lang="en-US" baseline="0" dirty="0" smtClean="0"/>
              <a:t> reliability organization” succeeds by both anticipation of unexpected events and by containing the negative impact.</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Anticipation has three main elements:</a:t>
            </a:r>
            <a:r>
              <a:rPr lang="en-US" baseline="0" dirty="0" smtClean="0"/>
              <a:t> preoccupation with failure, reluctance to simplify and sensitivity to operations.</a:t>
            </a:r>
          </a:p>
          <a:p>
            <a:endParaRPr lang="en-US" baseline="0" dirty="0" smtClean="0"/>
          </a:p>
          <a:p>
            <a:r>
              <a:rPr lang="en-US" baseline="0" dirty="0" smtClean="0"/>
              <a:t>Preoccupation with failure refers to having everything in place to detect early and to respond early to threats such as errors.</a:t>
            </a:r>
          </a:p>
          <a:p>
            <a:endParaRPr lang="en-US" baseline="0" dirty="0" smtClean="0"/>
          </a:p>
          <a:p>
            <a:r>
              <a:rPr lang="en-US" baseline="0" dirty="0" smtClean="0"/>
              <a:t>Reluctance to simplify refers to avoiding simplistic explanations in favor of digging deeper to understand complex causes.</a:t>
            </a:r>
          </a:p>
          <a:p>
            <a:endParaRPr lang="en-US" baseline="0" dirty="0" smtClean="0"/>
          </a:p>
          <a:p>
            <a:r>
              <a:rPr lang="en-US" baseline="0" dirty="0" smtClean="0"/>
              <a:t>And, sensitivity to operations refers to understanding what </a:t>
            </a:r>
            <a:r>
              <a:rPr lang="en-US" i="1" baseline="0" dirty="0" smtClean="0"/>
              <a:t>actually</a:t>
            </a:r>
            <a:r>
              <a:rPr lang="en-US" baseline="0" dirty="0" smtClean="0"/>
              <a:t> is happening, distinct from what </a:t>
            </a:r>
            <a:r>
              <a:rPr lang="en-US" i="1" baseline="0" dirty="0" smtClean="0"/>
              <a:t>should</a:t>
            </a:r>
            <a:r>
              <a:rPr lang="en-US" baseline="0" dirty="0" smtClean="0"/>
              <a:t> be happening.</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Anticipation has two main elements:</a:t>
            </a:r>
            <a:r>
              <a:rPr lang="en-US" baseline="0" dirty="0" smtClean="0"/>
              <a:t> commitment to resilience and deference to expertise.</a:t>
            </a:r>
          </a:p>
          <a:p>
            <a:endParaRPr lang="en-US" baseline="0" dirty="0" smtClean="0"/>
          </a:p>
          <a:p>
            <a:r>
              <a:rPr lang="en-US" baseline="0" dirty="0" smtClean="0"/>
              <a:t>Commitment to resilience refers to empowerment by the organization to individuals to adjust and to innovate, and to learning from those changes.</a:t>
            </a:r>
          </a:p>
          <a:p>
            <a:endParaRPr lang="en-US" baseline="0" dirty="0" smtClean="0"/>
          </a:p>
          <a:p>
            <a:r>
              <a:rPr lang="en-US" baseline="0" dirty="0" smtClean="0"/>
              <a:t>Deference to expertise refers to overcoming the danger of hierarchy by enabling leaders to defer to those below them with greater expertise of the operational realities.</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err is indeed human.</a:t>
            </a:r>
          </a:p>
          <a:p>
            <a:endParaRPr lang="en-US" baseline="0" dirty="0" smtClean="0"/>
          </a:p>
          <a:p>
            <a:r>
              <a:rPr lang="en-US" baseline="0" dirty="0" smtClean="0"/>
              <a:t>Errors can be classified based on the degree of attention required not to err.</a:t>
            </a:r>
          </a:p>
          <a:p>
            <a:pPr lvl="1">
              <a:buFont typeface="Arial"/>
              <a:buChar char="•"/>
            </a:pPr>
            <a:r>
              <a:rPr lang="en-US" baseline="0" dirty="0" smtClean="0"/>
              <a:t>Skill-based actions require little attention, like tying your shoelaces correctly.</a:t>
            </a:r>
          </a:p>
          <a:p>
            <a:pPr lvl="1">
              <a:buFont typeface="Arial"/>
              <a:buChar char="•"/>
            </a:pPr>
            <a:r>
              <a:rPr lang="en-US" baseline="0" dirty="0" smtClean="0"/>
              <a:t>Rules-based actions require more attention, like deciding who goes first at a four-way stop intersection.</a:t>
            </a:r>
          </a:p>
          <a:p>
            <a:pPr lvl="1">
              <a:buFont typeface="Arial"/>
              <a:buChar char="•"/>
            </a:pPr>
            <a:r>
              <a:rPr lang="en-US" baseline="0" dirty="0" smtClean="0"/>
              <a:t>Knowledge-based actions require most attention, like playing a sport for the first time.</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Skill-based errors tend to be amenable to prevention by changing physical structures like handles and doors.</a:t>
            </a:r>
          </a:p>
          <a:p>
            <a:endParaRPr lang="en-US" baseline="0" dirty="0" smtClean="0"/>
          </a:p>
          <a:p>
            <a:r>
              <a:rPr lang="en-US" baseline="0" dirty="0" smtClean="0"/>
              <a:t>Rules- and knowledge-based errors tend to be amenable to prevention by greater supervision and training.</a:t>
            </a:r>
          </a:p>
          <a:p>
            <a:endParaRPr lang="en-US" baseline="0" dirty="0" smtClean="0"/>
          </a:p>
          <a:p>
            <a:r>
              <a:rPr lang="en-US" baseline="0" dirty="0" smtClean="0"/>
              <a:t>So, a radiologist who errs often between cm and mm will not benefit from greater training.  And, a decision support rule that instructs a physician to order ultrasound when he or she thinks MRI would be better is more likely to be ignored, less likely to be successful, than education and consensus-building.</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key features in establishing a culture of safety include:</a:t>
            </a:r>
          </a:p>
          <a:p>
            <a:pPr lvl="1">
              <a:buFont typeface="Arial"/>
              <a:buChar char="•"/>
            </a:pPr>
            <a:r>
              <a:rPr lang="en-US" baseline="0" dirty="0" smtClean="0"/>
              <a:t>acknowledgment of the high risk present in the organization</a:t>
            </a:r>
          </a:p>
          <a:p>
            <a:pPr lvl="1">
              <a:buFont typeface="Arial"/>
              <a:buChar char="•"/>
            </a:pPr>
            <a:r>
              <a:rPr lang="en-US" baseline="0" dirty="0" smtClean="0"/>
              <a:t>determination to achieve consistently safe operations</a:t>
            </a:r>
          </a:p>
          <a:p>
            <a:pPr lvl="1">
              <a:buFont typeface="Arial"/>
              <a:buChar char="•"/>
            </a:pPr>
            <a:r>
              <a:rPr lang="en-US" baseline="0" dirty="0" smtClean="0"/>
              <a:t>a blame-free environment so that folks can report errors and near misses without fear of any kind</a:t>
            </a:r>
          </a:p>
          <a:p>
            <a:pPr lvl="1">
              <a:buFont typeface="Arial"/>
              <a:buChar char="•"/>
            </a:pPr>
            <a:r>
              <a:rPr lang="en-US" baseline="0" dirty="0" smtClean="0"/>
              <a:t>encouragement of collaboration across all groups</a:t>
            </a:r>
          </a:p>
          <a:p>
            <a:pPr lvl="1">
              <a:buFont typeface="Arial"/>
              <a:buChar char="•"/>
            </a:pPr>
            <a:r>
              <a:rPr lang="en-US" baseline="0" dirty="0" smtClean="0"/>
              <a:t>commitment of resources by the organization to address safety concerns.</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organizations with a poor culture of safety, the three primary reasons are listed here.</a:t>
            </a:r>
          </a:p>
          <a:p>
            <a:endParaRPr lang="en-US" baseline="0" dirty="0" smtClean="0"/>
          </a:p>
          <a:p>
            <a:r>
              <a:rPr lang="en-US" baseline="0" dirty="0" smtClean="0"/>
              <a:t>What is meant by steep authority gradients are few levels from lowest to highest in the organizational hierarchy, so that most people are very much “higher” than just one step below.  Combining that with a fear of punishment for errors causes quality and safety problems not to be reported.</a:t>
            </a:r>
          </a:p>
          <a:p>
            <a:endParaRPr lang="en-US" baseline="0" dirty="0" smtClean="0"/>
          </a:p>
          <a:p>
            <a:r>
              <a:rPr lang="en-US" baseline="0" dirty="0" smtClean="0"/>
              <a:t>The traditional culture of individual blame still exists in some organizations, and impairs safety.  “Just culture” aims to remove blame yet maintaining an element of accountability.  Just culture distinguishes between human error (like slip-ups), at-risk behaviors (like taking shortcuts), and reckless behaviors (like ignoring safety rules).  How the organization responds to the untoward outcome depends on which category applies.</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human errors, like slip-ups, the just culture approach includes </a:t>
            </a:r>
            <a:r>
              <a:rPr lang="en-US" i="1" baseline="0" dirty="0" smtClean="0"/>
              <a:t>consoling</a:t>
            </a:r>
            <a:r>
              <a:rPr lang="en-US" baseline="0" dirty="0" smtClean="0"/>
              <a:t> the individual, plus changing processes, redesigning systems and/or improving training, to reduce the possibility of such simple human errors.</a:t>
            </a:r>
          </a:p>
          <a:p>
            <a:endParaRPr lang="en-US" baseline="0" dirty="0" smtClean="0"/>
          </a:p>
          <a:p>
            <a:r>
              <a:rPr lang="en-US" baseline="0" dirty="0" smtClean="0"/>
              <a:t>For at-risk behaviors, like taking shortcuts, the just culture approach includes </a:t>
            </a:r>
            <a:r>
              <a:rPr lang="en-US" i="1" baseline="0" dirty="0" smtClean="0"/>
              <a:t>coaching </a:t>
            </a:r>
            <a:r>
              <a:rPr lang="en-US" baseline="0" dirty="0" smtClean="0"/>
              <a:t>the individual, plus the same systems changes as above, plus also incentivizing more correct behavior by the individual.</a:t>
            </a:r>
          </a:p>
          <a:p>
            <a:endParaRPr lang="en-US" baseline="0" dirty="0" smtClean="0"/>
          </a:p>
          <a:p>
            <a:r>
              <a:rPr lang="en-US" baseline="0" dirty="0" smtClean="0"/>
              <a:t>Finally, for reckless behavior, like flaunting safety guidelines, the just culture approach includes </a:t>
            </a:r>
            <a:r>
              <a:rPr lang="en-US" i="1" baseline="0" dirty="0" smtClean="0"/>
              <a:t>counseling</a:t>
            </a:r>
            <a:r>
              <a:rPr lang="en-US" baseline="0" dirty="0" smtClean="0"/>
              <a:t> the individual, plus remediation and possibly punitive action, when appropriate.</a:t>
            </a:r>
          </a:p>
          <a:p>
            <a:endParaRPr lang="en-US" baseline="0" dirty="0" smtClean="0"/>
          </a:p>
          <a:p>
            <a:r>
              <a:rPr lang="en-US" baseline="0" dirty="0" smtClean="0"/>
              <a:t>So, in short, as one perceives the error to be increasingly bad from simple human error through risky choices to deliberately ignoring safety, one needs to treat the individual with consolation, coaching and finally counseling, and one needs to reevaluate and possibly change systems, processes, etc., and possibly even apply human resources punishment like suspension, firing, time off without pay, etc.</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“second victim” is a healthcare worker who is traumatized by an error or adverse event in which she or he was involved.</a:t>
            </a:r>
          </a:p>
          <a:p>
            <a:endParaRPr lang="en-US" baseline="0" dirty="0" smtClean="0"/>
          </a:p>
          <a:p>
            <a:r>
              <a:rPr lang="en-US" baseline="0" dirty="0" smtClean="0"/>
              <a:t>Some hospitals have programs to identify, console and advocate on behalf of such individuals.</a:t>
            </a:r>
          </a:p>
        </p:txBody>
      </p:sp>
      <p:sp>
        <p:nvSpPr>
          <p:cNvPr id="4" name="Slide Number Placeholder 3"/>
          <p:cNvSpPr>
            <a:spLocks noGrp="1"/>
          </p:cNvSpPr>
          <p:nvPr>
            <p:ph type="sldNum" sz="quarter" idx="10"/>
          </p:nvPr>
        </p:nvSpPr>
        <p:spPr/>
        <p:txBody>
          <a:bodyPr/>
          <a:lstStyle/>
          <a:p>
            <a:fld id="{4587A2BB-00CB-EB4F-B746-FC3556BC830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summary, we defined quality in radiology as t</a:t>
            </a:r>
            <a:r>
              <a:rPr lang="en-US" baseline="0" dirty="0" smtClean="0">
                <a:solidFill>
                  <a:schemeClr val="accent3">
                    <a:lumMod val="60000"/>
                    <a:lumOff val="40000"/>
                  </a:schemeClr>
                </a:solidFill>
              </a:rPr>
              <a:t>he extents to which the right procedure is done in the right way, at the right time, and to which a correct and useful interpretation is expeditiously communicated to the referring physician (and, in turn, to the patient), with the goal being to maximize the likelihood of desired health outcomes.</a:t>
            </a:r>
            <a:endParaRPr lang="en-US" dirty="0" smtClean="0">
              <a:solidFill>
                <a:schemeClr val="accent3">
                  <a:lumMod val="60000"/>
                  <a:lumOff val="40000"/>
                </a:schemeClr>
              </a:solidFill>
            </a:endParaRPr>
          </a:p>
          <a:p>
            <a:endParaRPr lang="en-US" dirty="0" smtClean="0"/>
          </a:p>
          <a:p>
            <a:r>
              <a:rPr lang="en-US" dirty="0" smtClean="0"/>
              <a:t>Now, reminders of some key definitions</a:t>
            </a:r>
            <a:r>
              <a:rPr lang="en-US" baseline="0" dirty="0" smtClean="0"/>
              <a:t> and points to assist in your future testing . . . .</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 more or less agree.  Try to get every word right</a:t>
            </a:r>
            <a:r>
              <a:rPr lang="en-US" baseline="0" dirty="0" smtClean="0"/>
              <a:t> in your reports.  The ABR needs to do better in its own choice of words.</a:t>
            </a:r>
          </a:p>
          <a:p>
            <a:endParaRPr lang="en-US" baseline="0" dirty="0" smtClean="0"/>
          </a:p>
          <a:p>
            <a:r>
              <a:rPr lang="en-US" baseline="0" dirty="0" smtClean="0"/>
              <a:t>Words count and so does punctuation.  Remember the great title to the classic book on the topic, “Eats Shoots and Leaves.”  With a comma after “Eats,” it refers to a criminal who just broke into your home, ate from your refrigerator, shot you, and then left.  Without the comma after “Eats,” it refers to the panda bear up in a tree eating bamboo shoots and leaves.</a:t>
            </a:r>
          </a:p>
          <a:p>
            <a:endParaRPr lang="en-US" baseline="0" dirty="0" smtClean="0"/>
          </a:p>
          <a:p>
            <a:r>
              <a:rPr lang="en-US" baseline="0" dirty="0" smtClean="0"/>
              <a:t>I have – have – seen a comma be the pivotal issue in a medical malpractice case!  The absence of a needed comma, or the presence of one incorrectly, </a:t>
            </a:r>
            <a:r>
              <a:rPr lang="en-US" i="1" baseline="0" dirty="0" smtClean="0"/>
              <a:t>can</a:t>
            </a:r>
            <a:r>
              <a:rPr lang="en-US" baseline="0" dirty="0" smtClean="0"/>
              <a:t> convey an unintended meaning!</a:t>
            </a:r>
            <a:endParaRPr lang="en-US" dirty="0" smtClean="0"/>
          </a:p>
          <a:p>
            <a:endParaRPr lang="en-US" dirty="0" smtClean="0"/>
          </a:p>
          <a:p>
            <a:r>
              <a:rPr lang="en-US" dirty="0" smtClean="0"/>
              <a:t>Returning</a:t>
            </a:r>
            <a:r>
              <a:rPr lang="en-US" baseline="0" dirty="0" smtClean="0"/>
              <a:t> to words</a:t>
            </a:r>
            <a:r>
              <a:rPr lang="en-US" dirty="0" smtClean="0"/>
              <a:t>, I do</a:t>
            </a:r>
            <a:r>
              <a:rPr lang="en-US" baseline="0" dirty="0" smtClean="0"/>
              <a:t> not feel that there is only one correct interpretation of most exams.  The ABR said otherwise.</a:t>
            </a:r>
          </a:p>
          <a:p>
            <a:endParaRPr lang="en-US" baseline="0" dirty="0" smtClean="0"/>
          </a:p>
          <a:p>
            <a:r>
              <a:rPr lang="en-US" baseline="0" dirty="0" smtClean="0"/>
              <a:t>And, “quickly” and “soon” are not synonyms.  If I say I am “going to have lunch quickly,” that means I will be eating fast, regardless of when I take my lunch break.  That’s quite different from having lunch “soon.”  I don’t think the ABR really meant for us to convey an exam’s main findings by phone to a responsible provider, for instance, by saying all the words over a span of a few seconds; instead, I think they meant how long it takes us to get from completion of the exam to delivery of the report, or in a broader sense, how long it takes from when they order the exam until we deliver the report.</a:t>
            </a:r>
          </a:p>
          <a:p>
            <a:endParaRPr lang="en-US" baseline="0" dirty="0" smtClean="0"/>
          </a:p>
          <a:p>
            <a:r>
              <a:rPr lang="en-US" baseline="0" dirty="0" smtClean="0"/>
              <a:t>And, a much better word would be “expeditiously,” not to be confused with “expediently,” which would be awful.</a:t>
            </a:r>
          </a:p>
          <a:p>
            <a:endParaRPr lang="en-US" baseline="0" dirty="0" smtClean="0"/>
          </a:p>
          <a:p>
            <a:r>
              <a:rPr lang="en-US" baseline="0" dirty="0" smtClean="0"/>
              <a:t>Finally, in my own view, achieving desired health outcomes has many elements, only one of which is satisfying the patient.  To me, caring for the patient is far more important than satisfying the patient.  I believe the latter is too emphasized in the ABR definition.</a:t>
            </a:r>
          </a:p>
          <a:p>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control refers to measuring and testing elements of performance</a:t>
            </a:r>
            <a:r>
              <a:rPr lang="en-US" baseline="0" dirty="0" smtClean="0"/>
              <a:t> toward correction of instances of poor quality.  It is the most basic level of quality-related activities.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assurance</a:t>
            </a:r>
            <a:r>
              <a:rPr lang="en-US" baseline="0" dirty="0" smtClean="0"/>
              <a:t> refers to the processes of monitoring and ensuring quality in an organization.  This includes quality control plus strategies designed to </a:t>
            </a:r>
            <a:r>
              <a:rPr lang="en-US" i="1" baseline="0" dirty="0" smtClean="0"/>
              <a:t>prevent</a:t>
            </a:r>
            <a:r>
              <a:rPr lang="en-US" baseline="0" dirty="0" smtClean="0"/>
              <a:t> poor quality.</a:t>
            </a:r>
          </a:p>
          <a:p>
            <a:endParaRPr lang="en-US" baseline="0" dirty="0" smtClean="0"/>
          </a:p>
          <a:p>
            <a:r>
              <a:rPr lang="en-US" baseline="0" dirty="0" smtClean="0"/>
              <a:t>Quality assurance is designed to maintain a certain level of quality.</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Quality improvement refers to activities to improve quality in an organization in a systematic and sustainable way.</a:t>
            </a:r>
            <a:endParaRPr lang="en-US" baseline="0" dirty="0" smtClean="0"/>
          </a:p>
          <a:p>
            <a:endParaRPr lang="en-US" baseline="0" dirty="0" smtClean="0"/>
          </a:p>
          <a:p>
            <a:r>
              <a:rPr lang="en-US" baseline="0" dirty="0" smtClean="0"/>
              <a:t>Quality improvement goes beyond the maintenance goal of quality assurance.  Quality improvement presumes that quality could and should be improved beyond the current level.  QI may make changes not only in a basic measurement tool, but also in policies, procedures, processes and even organizational structure and job descriptions.</a:t>
            </a:r>
          </a:p>
          <a:p>
            <a:endParaRPr lang="en-US" baseline="0" dirty="0" smtClean="0"/>
          </a:p>
          <a:p>
            <a:r>
              <a:rPr lang="en-US" baseline="0" dirty="0" smtClean="0"/>
              <a:t>In recent decades, the approach has tended toward always improvement, constant quality gains, and is therefore now called continuous quality improvement.</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report,</a:t>
            </a:r>
            <a:r>
              <a:rPr lang="en-US" baseline="0" dirty="0" smtClean="0"/>
              <a:t> the Institute of Medicine report committee members advocated that everyone from doctors to patients, from executives to transport workers, etc., must all commit to improving our healthcare system.</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earlier report,</a:t>
            </a:r>
            <a:r>
              <a:rPr lang="en-US" baseline="0" dirty="0" smtClean="0"/>
              <a:t> the Institute of Medicine report committee informed the world that up to as many as 98,000 people died annually in the U.S. due to errors, and that most errors are </a:t>
            </a:r>
            <a:r>
              <a:rPr lang="en-US" baseline="0" dirty="0" err="1" smtClean="0"/>
              <a:t>multifactorial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report</a:t>
            </a:r>
            <a:r>
              <a:rPr lang="en-US" baseline="0" dirty="0" smtClean="0"/>
              <a:t>, the Institute of Medicine report committee focused on diagnostic error.</a:t>
            </a:r>
          </a:p>
          <a:p>
            <a:endParaRPr lang="en-US" baseline="0" dirty="0" smtClean="0"/>
          </a:p>
          <a:p>
            <a:r>
              <a:rPr lang="en-US" baseline="0" dirty="0" smtClean="0"/>
              <a:t>They defined error as either a) a failure to establish the patient’s diagnosis accurately and in timely fashion, or </a:t>
            </a:r>
            <a:r>
              <a:rPr lang="en-US" baseline="0" dirty="0" err="1" smtClean="0"/>
              <a:t>b</a:t>
            </a:r>
            <a:r>
              <a:rPr lang="en-US" baseline="0" dirty="0" smtClean="0"/>
              <a:t>) a failure to communicate that diagnosis to the patient.  The patient is felt to be key in preventing diagnostic errors.</a:t>
            </a:r>
          </a:p>
          <a:p>
            <a:endParaRPr lang="en-US" baseline="0" dirty="0" smtClean="0"/>
          </a:p>
          <a:p>
            <a:r>
              <a:rPr lang="en-US" baseline="0" dirty="0" smtClean="0"/>
              <a:t>10% of all autopsies identify medical errors that might have affected patient outcome.</a:t>
            </a:r>
          </a:p>
          <a:p>
            <a:endParaRPr lang="en-US" baseline="0" dirty="0" smtClean="0"/>
          </a:p>
          <a:p>
            <a:r>
              <a:rPr lang="en-US" baseline="0" dirty="0" smtClean="0"/>
              <a:t>Regarding radiology specifically, the IoM report identified communication lapses as contributing significantly to diagnostic error.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a:t>
            </a:r>
            <a:r>
              <a:rPr lang="en-US" baseline="0" dirty="0" smtClean="0"/>
              <a:t> factors engineering is a type of engineering that focuses on the interaction of the human with the equipment, environment, technology, etc., toward improvement and to minimize the effects and the risk of human error.</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Communication is the meaningful exchange of information.  It comprises two parts: conveyance and convergence.</a:t>
            </a:r>
          </a:p>
          <a:p>
            <a:endParaRPr lang="en-US" dirty="0" smtClean="0"/>
          </a:p>
          <a:p>
            <a:r>
              <a:rPr lang="en-US" dirty="0" smtClean="0"/>
              <a:t>Conveyance is the transmission from sender to receiver.</a:t>
            </a:r>
          </a:p>
          <a:p>
            <a:endParaRPr lang="en-US" dirty="0" smtClean="0"/>
          </a:p>
          <a:p>
            <a:r>
              <a:rPr lang="en-US" dirty="0" smtClean="0"/>
              <a:t>Convergence comprises</a:t>
            </a:r>
            <a:r>
              <a:rPr lang="en-US" baseline="0" dirty="0" smtClean="0"/>
              <a:t> the further processes of final assurance that the sender and receiver are, or are definitively not, on the same page about what is being transmitted.</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“high</a:t>
            </a:r>
            <a:r>
              <a:rPr lang="en-US" baseline="0" dirty="0" smtClean="0"/>
              <a:t> reliability organization” is one that, despite operating in high-stress, high-risk, complex environment like a tertiary care medical center, continually manages its environment mindfully, with constant vigilance, resulting in the fewest number </a:t>
            </a:r>
            <a:r>
              <a:rPr lang="en-US" baseline="0" smtClean="0"/>
              <a:t>of errors.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“Just culture” aims to remove blame yet maintaining an element of accountability.  Just culture distinguishes between human error, at-risk behaviors, and reckless behaviors.  How the organization responds depends on which category applies.</a:t>
            </a:r>
          </a:p>
        </p:txBody>
      </p:sp>
      <p:sp>
        <p:nvSpPr>
          <p:cNvPr id="4" name="Slide Number Placeholder 3"/>
          <p:cNvSpPr>
            <a:spLocks noGrp="1"/>
          </p:cNvSpPr>
          <p:nvPr>
            <p:ph type="sldNum" sz="quarter" idx="10"/>
          </p:nvPr>
        </p:nvSpPr>
        <p:spPr/>
        <p:txBody>
          <a:bodyPr/>
          <a:lstStyle/>
          <a:p>
            <a:fld id="{4587A2BB-00CB-EB4F-B746-FC3556BC830E}"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Overall a much better definition of the word “quality” applicable to radiology that I would advocate for us all would be, “The extents to which the right procedure is done in the right way, at the right time, and to which a correct and useful interpretation is expeditiously communicated to the referring physician (and, in turn, to the patient), with the goal being to maximize the likelihood of desired health outcomes.”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six key elements of the definition of “quality.”</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Occasional</a:t>
            </a:r>
            <a:r>
              <a:rPr lang="en-US" baseline="0" dirty="0" smtClean="0"/>
              <a:t> excellence is insufficient.  Best quality includes consistent excellence.</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Neither</a:t>
            </a:r>
            <a:r>
              <a:rPr lang="en-US" baseline="0" dirty="0" smtClean="0"/>
              <a:t> an organization nor an individual can achieve consistent excellence in the absence of performance standards and measurement of performance against those standards.</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obvious that best patient care outcomes are integral to quality.</a:t>
            </a:r>
            <a:endParaRPr lang="en-US" dirty="0"/>
          </a:p>
        </p:txBody>
      </p:sp>
      <p:sp>
        <p:nvSpPr>
          <p:cNvPr id="4" name="Slide Number Placeholder 3"/>
          <p:cNvSpPr>
            <a:spLocks noGrp="1"/>
          </p:cNvSpPr>
          <p:nvPr>
            <p:ph type="sldNum" sz="quarter" idx="10"/>
          </p:nvPr>
        </p:nvSpPr>
        <p:spPr/>
        <p:txBody>
          <a:bodyPr/>
          <a:lstStyle/>
          <a:p>
            <a:fld id="{4587A2BB-00CB-EB4F-B746-FC3556BC830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CC23D3-2DAD-8148-8437-6AF9DA97486D}"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C23D3-2DAD-8148-8437-6AF9DA97486D}"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C23D3-2DAD-8148-8437-6AF9DA97486D}"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C23D3-2DAD-8148-8437-6AF9DA97486D}"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C23D3-2DAD-8148-8437-6AF9DA97486D}" type="datetimeFigureOut">
              <a:rPr lang="en-US" smtClean="0"/>
              <a:pPr/>
              <a:t>7/12/19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CC23D3-2DAD-8148-8437-6AF9DA97486D}" type="datetimeFigureOut">
              <a:rPr lang="en-US" smtClean="0"/>
              <a:pPr/>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CC23D3-2DAD-8148-8437-6AF9DA97486D}" type="datetimeFigureOut">
              <a:rPr lang="en-US" smtClean="0"/>
              <a:pPr/>
              <a:t>7/12/19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CC23D3-2DAD-8148-8437-6AF9DA97486D}" type="datetimeFigureOut">
              <a:rPr lang="en-US" smtClean="0"/>
              <a:pPr/>
              <a:t>7/12/19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C23D3-2DAD-8148-8437-6AF9DA97486D}" type="datetimeFigureOut">
              <a:rPr lang="en-US" smtClean="0"/>
              <a:pPr/>
              <a:t>7/12/19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C23D3-2DAD-8148-8437-6AF9DA97486D}" type="datetimeFigureOut">
              <a:rPr lang="en-US" smtClean="0"/>
              <a:pPr/>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C23D3-2DAD-8148-8437-6AF9DA97486D}" type="datetimeFigureOut">
              <a:rPr lang="en-US" smtClean="0"/>
              <a:pPr/>
              <a:t>7/12/19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38816-6905-DF43-89CE-AC85D870D3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C23D3-2DAD-8148-8437-6AF9DA97486D}" type="datetimeFigureOut">
              <a:rPr lang="en-US" smtClean="0"/>
              <a:pPr/>
              <a:t>7/12/19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38816-6905-DF43-89CE-AC85D870D3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0153"/>
            <a:ext cx="8229600" cy="2020147"/>
          </a:xfrm>
        </p:spPr>
        <p:txBody>
          <a:bodyPr>
            <a:normAutofit/>
          </a:bodyPr>
          <a:lstStyle/>
          <a:p>
            <a:r>
              <a:rPr lang="en-US" dirty="0" smtClean="0"/>
              <a:t>Professionalism, Quality and Legal Elements of Radiology</a:t>
            </a:r>
            <a:br>
              <a:rPr lang="en-US" dirty="0" smtClean="0"/>
            </a:br>
            <a:r>
              <a:rPr lang="en-US" sz="2400" dirty="0" smtClean="0">
                <a:solidFill>
                  <a:schemeClr val="tx1">
                    <a:lumMod val="50000"/>
                    <a:lumOff val="50000"/>
                  </a:schemeClr>
                </a:solidFill>
              </a:rPr>
              <a:t>Part II/VI</a:t>
            </a:r>
            <a:endParaRPr lang="en-US" sz="2400" dirty="0">
              <a:solidFill>
                <a:schemeClr val="tx1">
                  <a:lumMod val="50000"/>
                  <a:lumOff val="50000"/>
                </a:schemeClr>
              </a:solidFill>
            </a:endParaRPr>
          </a:p>
        </p:txBody>
      </p:sp>
      <p:sp>
        <p:nvSpPr>
          <p:cNvPr id="3" name="Content Placeholder 2"/>
          <p:cNvSpPr>
            <a:spLocks noGrp="1"/>
          </p:cNvSpPr>
          <p:nvPr>
            <p:ph idx="1"/>
          </p:nvPr>
        </p:nvSpPr>
        <p:spPr>
          <a:xfrm>
            <a:off x="457200" y="4907939"/>
            <a:ext cx="8229600" cy="1532437"/>
          </a:xfrm>
        </p:spPr>
        <p:txBody>
          <a:bodyPr>
            <a:normAutofit/>
          </a:bodyPr>
          <a:lstStyle/>
          <a:p>
            <a:pPr algn="ctr">
              <a:buNone/>
            </a:pPr>
            <a:r>
              <a:rPr lang="en-US" sz="1600" dirty="0" smtClean="0">
                <a:solidFill>
                  <a:schemeClr val="tx1">
                    <a:lumMod val="75000"/>
                    <a:lumOff val="25000"/>
                  </a:schemeClr>
                </a:solidFill>
              </a:rPr>
              <a:t>Samson Munn, M.D., FACR</a:t>
            </a:r>
          </a:p>
          <a:p>
            <a:pPr algn="ctr">
              <a:buNone/>
            </a:pPr>
            <a:r>
              <a:rPr lang="en-US" sz="1600" dirty="0" smtClean="0">
                <a:solidFill>
                  <a:schemeClr val="tx1">
                    <a:lumMod val="75000"/>
                    <a:lumOff val="25000"/>
                  </a:schemeClr>
                </a:solidFill>
              </a:rPr>
              <a:t>Chair, Department of Radiology, Harbor-UCLA Medical Center</a:t>
            </a:r>
          </a:p>
          <a:p>
            <a:pPr algn="ctr">
              <a:buNone/>
            </a:pPr>
            <a:r>
              <a:rPr lang="en-US" sz="1600" dirty="0" smtClean="0">
                <a:solidFill>
                  <a:schemeClr val="tx1">
                    <a:lumMod val="75000"/>
                    <a:lumOff val="25000"/>
                  </a:schemeClr>
                </a:solidFill>
              </a:rPr>
              <a:t>Professor and Vice Chair, Department of Radiology, David Geffen School of Medicine, UCLA</a:t>
            </a:r>
          </a:p>
          <a:p>
            <a:pPr algn="ctr">
              <a:buNone/>
            </a:pPr>
            <a:r>
              <a:rPr lang="en-US" sz="1600" dirty="0" smtClean="0">
                <a:solidFill>
                  <a:schemeClr val="tx1">
                    <a:lumMod val="75000"/>
                    <a:lumOff val="25000"/>
                  </a:schemeClr>
                </a:solidFill>
              </a:rPr>
              <a:t>Adjunct Associate Professor, Tufts University School of Medicine</a:t>
            </a:r>
          </a:p>
          <a:p>
            <a:pPr algn="ctr">
              <a:buNone/>
            </a:pPr>
            <a:r>
              <a:rPr lang="en-US" sz="1600" dirty="0" smtClean="0">
                <a:solidFill>
                  <a:schemeClr val="tx1">
                    <a:lumMod val="75000"/>
                    <a:lumOff val="25000"/>
                  </a:schemeClr>
                </a:solidFill>
              </a:rPr>
              <a:t>Reviewer, Radiology and of Radiology Ethics, Medical Board of California</a:t>
            </a:r>
            <a:endParaRPr lang="en-US" sz="16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Six key elements of the definition of “quality”:</a:t>
            </a:r>
          </a:p>
          <a:p>
            <a:pPr lvl="2"/>
            <a:r>
              <a:rPr lang="en-US" sz="3200" dirty="0" smtClean="0">
                <a:solidFill>
                  <a:srgbClr val="A6A6A6"/>
                </a:solidFill>
              </a:rPr>
              <a:t>excellence</a:t>
            </a:r>
          </a:p>
          <a:p>
            <a:pPr lvl="2"/>
            <a:r>
              <a:rPr lang="en-US" sz="3200" dirty="0" smtClean="0">
                <a:solidFill>
                  <a:srgbClr val="A6A6A6"/>
                </a:solidFill>
              </a:rPr>
              <a:t>consistency</a:t>
            </a:r>
          </a:p>
          <a:p>
            <a:pPr lvl="2"/>
            <a:r>
              <a:rPr lang="en-US" sz="3200" dirty="0" smtClean="0">
                <a:solidFill>
                  <a:srgbClr val="A6A6A6"/>
                </a:solidFill>
              </a:rPr>
              <a:t>performance measurement</a:t>
            </a:r>
          </a:p>
          <a:p>
            <a:pPr lvl="2"/>
            <a:r>
              <a:rPr lang="en-US" sz="3200" dirty="0" smtClean="0">
                <a:solidFill>
                  <a:srgbClr val="A6A6A6"/>
                </a:solidFill>
              </a:rPr>
              <a:t>maximizing health outcomes</a:t>
            </a:r>
          </a:p>
          <a:p>
            <a:pPr lvl="2"/>
            <a:r>
              <a:rPr lang="en-US" sz="3200" dirty="0" smtClean="0">
                <a:solidFill>
                  <a:srgbClr val="000090"/>
                </a:solidFill>
              </a:rPr>
              <a:t>satisfying the patient</a:t>
            </a:r>
          </a:p>
          <a:p>
            <a:pPr lvl="2"/>
            <a:r>
              <a:rPr lang="en-US" sz="3200" dirty="0" smtClean="0">
                <a:solidFill>
                  <a:srgbClr val="A6A6A6"/>
                </a:solidFill>
              </a:rPr>
              <a:t>achieving desired health outcomes consistent with current professional knowledge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5346"/>
          <p:cNvPicPr>
            <a:picLocks noChangeAspect="1"/>
          </p:cNvPicPr>
          <p:nvPr/>
        </p:nvPicPr>
        <p:blipFill>
          <a:blip r:embed="rId3"/>
          <a:stretch>
            <a:fillRect/>
          </a:stretch>
        </p:blipFill>
        <p:spPr>
          <a:xfrm>
            <a:off x="529209" y="0"/>
            <a:ext cx="8085582"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Six key elements of the definition of “quality”:</a:t>
            </a:r>
          </a:p>
          <a:p>
            <a:pPr lvl="2"/>
            <a:r>
              <a:rPr lang="en-US" sz="3200" dirty="0" smtClean="0">
                <a:solidFill>
                  <a:srgbClr val="A6A6A6"/>
                </a:solidFill>
              </a:rPr>
              <a:t>excellence</a:t>
            </a:r>
          </a:p>
          <a:p>
            <a:pPr lvl="2"/>
            <a:r>
              <a:rPr lang="en-US" sz="3200" dirty="0" smtClean="0">
                <a:solidFill>
                  <a:srgbClr val="A6A6A6"/>
                </a:solidFill>
              </a:rPr>
              <a:t>consistency</a:t>
            </a:r>
          </a:p>
          <a:p>
            <a:pPr lvl="2"/>
            <a:r>
              <a:rPr lang="en-US" sz="3200" dirty="0" smtClean="0">
                <a:solidFill>
                  <a:srgbClr val="A6A6A6"/>
                </a:solidFill>
              </a:rPr>
              <a:t>performance measurement</a:t>
            </a:r>
          </a:p>
          <a:p>
            <a:pPr lvl="2"/>
            <a:r>
              <a:rPr lang="en-US" sz="3200" dirty="0" smtClean="0">
                <a:solidFill>
                  <a:srgbClr val="A6A6A6"/>
                </a:solidFill>
              </a:rPr>
              <a:t>maximizing health outcomes</a:t>
            </a:r>
          </a:p>
          <a:p>
            <a:pPr lvl="2"/>
            <a:r>
              <a:rPr lang="en-US" sz="3200" dirty="0" smtClean="0">
                <a:solidFill>
                  <a:srgbClr val="A6A6A6"/>
                </a:solidFill>
              </a:rPr>
              <a:t>satisfying the patient</a:t>
            </a:r>
          </a:p>
          <a:p>
            <a:pPr lvl="2"/>
            <a:r>
              <a:rPr lang="en-US" sz="3200" dirty="0" smtClean="0">
                <a:solidFill>
                  <a:srgbClr val="000090"/>
                </a:solidFill>
              </a:rPr>
              <a:t>achieving desired health outcomes consistent with current professional knowledge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499501" y="2360781"/>
            <a:ext cx="4084602" cy="760581"/>
          </a:xfrm>
        </p:spPr>
        <p:txBody>
          <a:bodyPr>
            <a:normAutofit/>
          </a:bodyPr>
          <a:lstStyle/>
          <a:p>
            <a:pPr>
              <a:buNone/>
            </a:pPr>
            <a:r>
              <a:rPr lang="en-US" dirty="0" smtClean="0">
                <a:solidFill>
                  <a:srgbClr val="000090"/>
                </a:solidFill>
              </a:rPr>
              <a:t>Quality is a discipline.</a:t>
            </a:r>
            <a:endParaRPr lang="en-US" sz="3200" dirty="0" smtClean="0">
              <a:solidFill>
                <a:srgbClr val="00009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341598" y="2360781"/>
            <a:ext cx="2691130" cy="760581"/>
          </a:xfrm>
        </p:spPr>
        <p:txBody>
          <a:bodyPr>
            <a:normAutofit/>
          </a:bodyPr>
          <a:lstStyle/>
          <a:p>
            <a:pPr>
              <a:buNone/>
            </a:pPr>
            <a:r>
              <a:rPr lang="en-US" sz="3200" dirty="0" smtClean="0">
                <a:solidFill>
                  <a:srgbClr val="000090"/>
                </a:solidFill>
              </a:rPr>
              <a:t>Quality Control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106915" y="2360781"/>
            <a:ext cx="3215715" cy="760581"/>
          </a:xfrm>
        </p:spPr>
        <p:txBody>
          <a:bodyPr>
            <a:normAutofit/>
          </a:bodyPr>
          <a:lstStyle/>
          <a:p>
            <a:pPr>
              <a:buNone/>
            </a:pPr>
            <a:r>
              <a:rPr lang="en-US" sz="3200" dirty="0" smtClean="0">
                <a:solidFill>
                  <a:srgbClr val="000090"/>
                </a:solidFill>
              </a:rPr>
              <a:t>Quality Assurance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32682" y="2360781"/>
            <a:ext cx="6074142" cy="2333170"/>
          </a:xfrm>
        </p:spPr>
        <p:txBody>
          <a:bodyPr>
            <a:normAutofit/>
          </a:bodyPr>
          <a:lstStyle/>
          <a:p>
            <a:pPr>
              <a:buNone/>
            </a:pPr>
            <a:r>
              <a:rPr lang="en-US" sz="3200" dirty="0" smtClean="0">
                <a:solidFill>
                  <a:srgbClr val="000090"/>
                </a:solidFill>
              </a:rPr>
              <a:t>Quality </a:t>
            </a:r>
            <a:r>
              <a:rPr lang="en-US" dirty="0" smtClean="0">
                <a:solidFill>
                  <a:srgbClr val="000090"/>
                </a:solidFill>
              </a:rPr>
              <a:t>Improvement</a:t>
            </a:r>
          </a:p>
          <a:p>
            <a:pPr>
              <a:buNone/>
            </a:pPr>
            <a:endParaRPr lang="en-US" sz="3200" dirty="0" smtClean="0">
              <a:solidFill>
                <a:srgbClr val="000090"/>
              </a:solidFill>
            </a:endParaRPr>
          </a:p>
          <a:p>
            <a:pPr>
              <a:buNone/>
            </a:pPr>
            <a:r>
              <a:rPr lang="en-US" dirty="0" smtClean="0">
                <a:solidFill>
                  <a:srgbClr val="000090"/>
                </a:solidFill>
              </a:rPr>
              <a:t>Continuous Quality Improvement</a:t>
            </a:r>
            <a:endParaRPr lang="en-US" sz="3200" dirty="0" smtClean="0">
              <a:solidFill>
                <a:srgbClr val="00009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169"/>
          <p:cNvPicPr>
            <a:picLocks noChangeAspect="1"/>
          </p:cNvPicPr>
          <p:nvPr/>
        </p:nvPicPr>
        <p:blipFill>
          <a:blip r:embed="rId3"/>
          <a:stretch>
            <a:fillRect/>
          </a:stretch>
        </p:blipFill>
        <p:spPr>
          <a:xfrm>
            <a:off x="1623059" y="0"/>
            <a:ext cx="5897881"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360781"/>
            <a:ext cx="6074142" cy="2333170"/>
          </a:xfrm>
        </p:spPr>
        <p:txBody>
          <a:bodyPr>
            <a:normAutofit/>
          </a:bodyPr>
          <a:lstStyle/>
          <a:p>
            <a:pPr>
              <a:buNone/>
            </a:pPr>
            <a:r>
              <a:rPr lang="en-US" sz="3200" dirty="0" smtClean="0">
                <a:solidFill>
                  <a:srgbClr val="000090"/>
                </a:solidFill>
              </a:rPr>
              <a:t>   The 2001 Institute of Medicine Report, “</a:t>
            </a:r>
            <a:r>
              <a:rPr lang="en-US" sz="3200" i="1" dirty="0" smtClean="0">
                <a:solidFill>
                  <a:srgbClr val="000090"/>
                </a:solidFill>
              </a:rPr>
              <a:t>Crossing the Quality </a:t>
            </a:r>
            <a:r>
              <a:rPr lang="en-US" i="1" dirty="0" smtClean="0">
                <a:solidFill>
                  <a:srgbClr val="000090"/>
                </a:solidFill>
              </a:rPr>
              <a:t>Chasm</a:t>
            </a:r>
            <a:r>
              <a:rPr lang="en-US" dirty="0" smtClean="0">
                <a:solidFill>
                  <a:srgbClr val="000090"/>
                </a:solidFill>
              </a:rPr>
              <a:t>: a New Health System for the 21</a:t>
            </a:r>
            <a:r>
              <a:rPr lang="en-US" baseline="30000" dirty="0" smtClean="0">
                <a:solidFill>
                  <a:srgbClr val="000090"/>
                </a:solidFill>
              </a:rPr>
              <a:t>st</a:t>
            </a:r>
            <a:r>
              <a:rPr lang="en-US" dirty="0" smtClean="0">
                <a:solidFill>
                  <a:srgbClr val="000090"/>
                </a:solidFill>
              </a:rPr>
              <a:t> Century”</a:t>
            </a:r>
            <a:endParaRPr lang="en-US" sz="3200" dirty="0" smtClean="0">
              <a:solidFill>
                <a:srgbClr val="00009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1642883"/>
            <a:ext cx="6074142" cy="4928648"/>
          </a:xfrm>
        </p:spPr>
        <p:txBody>
          <a:bodyPr>
            <a:normAutofit/>
          </a:bodyPr>
          <a:lstStyle/>
          <a:p>
            <a:pPr>
              <a:buNone/>
            </a:pPr>
            <a:r>
              <a:rPr lang="en-US" sz="3200" i="1" dirty="0" smtClean="0">
                <a:solidFill>
                  <a:srgbClr val="000090"/>
                </a:solidFill>
              </a:rPr>
              <a:t>Crossing the Quality </a:t>
            </a:r>
            <a:r>
              <a:rPr lang="en-US" i="1" dirty="0" smtClean="0">
                <a:solidFill>
                  <a:srgbClr val="000090"/>
                </a:solidFill>
              </a:rPr>
              <a:t>Chasm</a:t>
            </a:r>
            <a:r>
              <a:rPr lang="en-US" dirty="0" smtClean="0">
                <a:solidFill>
                  <a:srgbClr val="000090"/>
                </a:solidFill>
              </a:rPr>
              <a:t>:</a:t>
            </a:r>
          </a:p>
          <a:p>
            <a:pPr lvl="1">
              <a:buFont typeface="Arial"/>
              <a:buChar char="•"/>
            </a:pPr>
            <a:r>
              <a:rPr lang="en-US" sz="3600" dirty="0" smtClean="0">
                <a:solidFill>
                  <a:srgbClr val="000090"/>
                </a:solidFill>
              </a:rPr>
              <a:t>safe</a:t>
            </a:r>
          </a:p>
          <a:p>
            <a:pPr lvl="1">
              <a:buFont typeface="Arial"/>
              <a:buChar char="•"/>
            </a:pPr>
            <a:r>
              <a:rPr lang="en-US" sz="3600" dirty="0" smtClean="0">
                <a:solidFill>
                  <a:srgbClr val="000090"/>
                </a:solidFill>
              </a:rPr>
              <a:t>effective</a:t>
            </a:r>
          </a:p>
          <a:p>
            <a:pPr lvl="1">
              <a:buFont typeface="Arial"/>
              <a:buChar char="•"/>
            </a:pPr>
            <a:r>
              <a:rPr lang="en-US" sz="3600" dirty="0" smtClean="0">
                <a:solidFill>
                  <a:srgbClr val="000090"/>
                </a:solidFill>
              </a:rPr>
              <a:t>patient-centered</a:t>
            </a:r>
          </a:p>
          <a:p>
            <a:pPr lvl="1">
              <a:buFont typeface="Arial"/>
              <a:buChar char="•"/>
            </a:pPr>
            <a:r>
              <a:rPr lang="en-US" sz="3600" dirty="0" smtClean="0">
                <a:solidFill>
                  <a:srgbClr val="000090"/>
                </a:solidFill>
              </a:rPr>
              <a:t>timely</a:t>
            </a:r>
          </a:p>
          <a:p>
            <a:pPr lvl="1">
              <a:buFont typeface="Arial"/>
              <a:buChar char="•"/>
            </a:pPr>
            <a:r>
              <a:rPr lang="en-US" sz="3600" dirty="0" smtClean="0">
                <a:solidFill>
                  <a:srgbClr val="000090"/>
                </a:solidFill>
              </a:rPr>
              <a:t>efficient</a:t>
            </a:r>
          </a:p>
          <a:p>
            <a:pPr lvl="1">
              <a:buFont typeface="Arial"/>
              <a:buChar char="•"/>
            </a:pPr>
            <a:r>
              <a:rPr lang="en-US" sz="3600" dirty="0" smtClean="0">
                <a:solidFill>
                  <a:srgbClr val="000090"/>
                </a:solidFill>
              </a:rPr>
              <a:t>equitable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28"/>
            <a:ext cx="7772400" cy="1470025"/>
          </a:xfrm>
        </p:spPr>
        <p:txBody>
          <a:bodyPr/>
          <a:lstStyle/>
          <a:p>
            <a:r>
              <a:rPr lang="en-US" dirty="0" smtClean="0"/>
              <a:t>Outline — Six Lectures</a:t>
            </a:r>
            <a:endParaRPr lang="en-US" dirty="0"/>
          </a:p>
        </p:txBody>
      </p:sp>
      <p:sp>
        <p:nvSpPr>
          <p:cNvPr id="3" name="Subtitle 2"/>
          <p:cNvSpPr>
            <a:spLocks noGrp="1"/>
          </p:cNvSpPr>
          <p:nvPr>
            <p:ph type="subTitle" idx="1"/>
          </p:nvPr>
        </p:nvSpPr>
        <p:spPr>
          <a:xfrm>
            <a:off x="1371600" y="1872753"/>
            <a:ext cx="6400800" cy="3766047"/>
          </a:xfrm>
        </p:spPr>
        <p:txBody>
          <a:bodyPr>
            <a:normAutofit/>
          </a:bodyPr>
          <a:lstStyle/>
          <a:p>
            <a:pPr algn="l">
              <a:buFont typeface="Arial"/>
              <a:buChar char="•"/>
            </a:pPr>
            <a:r>
              <a:rPr lang="en-US" sz="2800" dirty="0" smtClean="0">
                <a:solidFill>
                  <a:schemeClr val="bg1">
                    <a:lumMod val="65000"/>
                  </a:schemeClr>
                </a:solidFill>
              </a:rPr>
              <a:t>Core Elements of Professionalism</a:t>
            </a:r>
          </a:p>
          <a:p>
            <a:pPr algn="l">
              <a:buFont typeface="Arial"/>
              <a:buChar char="•"/>
            </a:pPr>
            <a:r>
              <a:rPr lang="en-US" sz="2800" dirty="0" smtClean="0">
                <a:solidFill>
                  <a:srgbClr val="000090"/>
                </a:solidFill>
              </a:rPr>
              <a:t>Core Concepts of Quality and Safety</a:t>
            </a:r>
          </a:p>
          <a:p>
            <a:pPr algn="l">
              <a:buFont typeface="Arial"/>
              <a:buChar char="•"/>
            </a:pPr>
            <a:r>
              <a:rPr lang="en-US" sz="2800" dirty="0" smtClean="0">
                <a:solidFill>
                  <a:schemeClr val="bg1">
                    <a:lumMod val="65000"/>
                  </a:schemeClr>
                </a:solidFill>
              </a:rPr>
              <a:t>Practical Quality &amp; Safety in Healthcare</a:t>
            </a:r>
          </a:p>
          <a:p>
            <a:pPr algn="l">
              <a:buFont typeface="Arial"/>
              <a:buChar char="•"/>
            </a:pPr>
            <a:r>
              <a:rPr lang="en-US" sz="2800" dirty="0" smtClean="0">
                <a:solidFill>
                  <a:schemeClr val="bg1">
                    <a:lumMod val="65000"/>
                  </a:schemeClr>
                </a:solidFill>
              </a:rPr>
              <a:t>Practical Safety in Radiology</a:t>
            </a:r>
          </a:p>
          <a:p>
            <a:pPr algn="l">
              <a:buFont typeface="Arial"/>
              <a:buChar char="•"/>
            </a:pPr>
            <a:r>
              <a:rPr lang="en-US" sz="2800" dirty="0" smtClean="0">
                <a:solidFill>
                  <a:schemeClr val="bg1">
                    <a:lumMod val="65000"/>
                  </a:schemeClr>
                </a:solidFill>
              </a:rPr>
              <a:t>Reimbursement, </a:t>
            </a:r>
            <a:r>
              <a:rPr lang="en-US" sz="2800" smtClean="0">
                <a:solidFill>
                  <a:schemeClr val="bg1">
                    <a:lumMod val="65000"/>
                  </a:schemeClr>
                </a:solidFill>
              </a:rPr>
              <a:t>Compliance</a:t>
            </a:r>
            <a:r>
              <a:rPr lang="en-US" sz="2800" smtClean="0">
                <a:solidFill>
                  <a:schemeClr val="bg1">
                    <a:lumMod val="65000"/>
                  </a:schemeClr>
                </a:solidFill>
              </a:rPr>
              <a:t> and Legal </a:t>
            </a:r>
            <a:r>
              <a:rPr lang="en-US" sz="2800" dirty="0" smtClean="0">
                <a:solidFill>
                  <a:schemeClr val="bg1">
                    <a:lumMod val="65000"/>
                  </a:schemeClr>
                </a:solidFill>
              </a:rPr>
              <a:t>Concerns in Radiology</a:t>
            </a:r>
          </a:p>
          <a:p>
            <a:pPr algn="l">
              <a:buFont typeface="Arial"/>
              <a:buChar char="•"/>
            </a:pPr>
            <a:r>
              <a:rPr lang="en-US" sz="2800" dirty="0" smtClean="0">
                <a:solidFill>
                  <a:schemeClr val="bg1">
                    <a:lumMod val="65000"/>
                  </a:schemeClr>
                </a:solidFill>
              </a:rPr>
              <a:t>Core Concepts of Imaging Informatics</a:t>
            </a:r>
            <a:endParaRPr lang="en-US" sz="2800" dirty="0">
              <a:solidFill>
                <a:schemeClr val="bg1">
                  <a:lumMod val="6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788759"/>
            <a:ext cx="6074142" cy="1463408"/>
          </a:xfrm>
        </p:spPr>
        <p:txBody>
          <a:bodyPr>
            <a:normAutofit/>
          </a:bodyPr>
          <a:lstStyle/>
          <a:p>
            <a:pPr>
              <a:buNone/>
            </a:pPr>
            <a:r>
              <a:rPr lang="en-US" sz="3600" dirty="0" smtClean="0">
                <a:solidFill>
                  <a:srgbClr val="000090"/>
                </a:solidFill>
              </a:rPr>
              <a:t>   Core competencies of the ABMS and the ACGME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417637"/>
            <a:ext cx="8229600" cy="5043447"/>
          </a:xfrm>
        </p:spPr>
        <p:txBody>
          <a:bodyPr>
            <a:normAutofit/>
          </a:bodyPr>
          <a:lstStyle/>
          <a:p>
            <a:pPr>
              <a:buNone/>
            </a:pPr>
            <a:r>
              <a:rPr lang="en-US" sz="3600" dirty="0" smtClean="0">
                <a:solidFill>
                  <a:srgbClr val="000090"/>
                </a:solidFill>
              </a:rPr>
              <a:t>Core competencies:</a:t>
            </a:r>
          </a:p>
          <a:p>
            <a:pPr lvl="1">
              <a:buFont typeface="Arial"/>
              <a:buChar char="•"/>
            </a:pPr>
            <a:r>
              <a:rPr lang="en-US" sz="3200" dirty="0" smtClean="0">
                <a:solidFill>
                  <a:srgbClr val="000090"/>
                </a:solidFill>
              </a:rPr>
              <a:t>practice-based learning and improvement;</a:t>
            </a:r>
          </a:p>
          <a:p>
            <a:pPr lvl="1">
              <a:buFont typeface="Arial"/>
              <a:buChar char="•"/>
            </a:pPr>
            <a:r>
              <a:rPr lang="en-US" sz="3200" dirty="0" smtClean="0">
                <a:solidFill>
                  <a:srgbClr val="000090"/>
                </a:solidFill>
              </a:rPr>
              <a:t>procedural and patient-care skills;</a:t>
            </a:r>
          </a:p>
          <a:p>
            <a:pPr lvl="1">
              <a:buFont typeface="Arial"/>
              <a:buChar char="•"/>
            </a:pPr>
            <a:r>
              <a:rPr lang="en-US" sz="3200" dirty="0" smtClean="0">
                <a:solidFill>
                  <a:srgbClr val="000090"/>
                </a:solidFill>
              </a:rPr>
              <a:t>systems-based practice;</a:t>
            </a:r>
          </a:p>
          <a:p>
            <a:pPr lvl="1">
              <a:buFont typeface="Arial"/>
              <a:buChar char="•"/>
            </a:pPr>
            <a:r>
              <a:rPr lang="en-US" sz="3200" dirty="0" smtClean="0">
                <a:solidFill>
                  <a:srgbClr val="000090"/>
                </a:solidFill>
              </a:rPr>
              <a:t>medical knowledge;</a:t>
            </a:r>
          </a:p>
          <a:p>
            <a:pPr lvl="1">
              <a:buFont typeface="Arial"/>
              <a:buChar char="•"/>
            </a:pPr>
            <a:r>
              <a:rPr lang="en-US" sz="3200" dirty="0" smtClean="0">
                <a:solidFill>
                  <a:srgbClr val="000090"/>
                </a:solidFill>
              </a:rPr>
              <a:t>interpersonal and communication skills; and,</a:t>
            </a:r>
          </a:p>
          <a:p>
            <a:pPr lvl="1">
              <a:buFont typeface="Arial"/>
              <a:buChar char="•"/>
            </a:pPr>
            <a:r>
              <a:rPr lang="en-US" sz="3200" dirty="0" smtClean="0">
                <a:solidFill>
                  <a:srgbClr val="000090"/>
                </a:solidFill>
              </a:rPr>
              <a:t>profession</a:t>
            </a:r>
            <a:r>
              <a:rPr lang="en-US" dirty="0" smtClean="0">
                <a:solidFill>
                  <a:srgbClr val="000090"/>
                </a:solidFill>
              </a:rPr>
              <a:t>alism.</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078.htm-2"/>
          <p:cNvPicPr>
            <a:picLocks noChangeAspect="1"/>
          </p:cNvPicPr>
          <p:nvPr/>
        </p:nvPicPr>
        <p:blipFill>
          <a:blip r:embed="rId3"/>
          <a:stretch>
            <a:fillRect/>
          </a:stretch>
        </p:blipFill>
        <p:spPr>
          <a:xfrm>
            <a:off x="563500" y="1"/>
            <a:ext cx="8017002"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360781"/>
            <a:ext cx="6074142" cy="2333170"/>
          </a:xfrm>
        </p:spPr>
        <p:txBody>
          <a:bodyPr>
            <a:normAutofit/>
          </a:bodyPr>
          <a:lstStyle/>
          <a:p>
            <a:pPr>
              <a:buNone/>
            </a:pPr>
            <a:r>
              <a:rPr lang="en-US" sz="3200" dirty="0" smtClean="0">
                <a:solidFill>
                  <a:srgbClr val="000090"/>
                </a:solidFill>
              </a:rPr>
              <a:t>   The earlier, 2000 Institute of Medicine Report, “</a:t>
            </a:r>
            <a:r>
              <a:rPr lang="en-US" i="1" dirty="0" smtClean="0">
                <a:solidFill>
                  <a:srgbClr val="000090"/>
                </a:solidFill>
              </a:rPr>
              <a:t>To Err is Human</a:t>
            </a:r>
            <a:r>
              <a:rPr lang="en-US" dirty="0" smtClean="0">
                <a:solidFill>
                  <a:srgbClr val="000090"/>
                </a:solidFill>
              </a:rPr>
              <a:t>: Building a Safer Health System”</a:t>
            </a:r>
            <a:endParaRPr lang="en-US" sz="3200" dirty="0" smtClean="0">
              <a:solidFill>
                <a:srgbClr val="00009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360781"/>
            <a:ext cx="6074142" cy="2333170"/>
          </a:xfrm>
        </p:spPr>
        <p:txBody>
          <a:bodyPr>
            <a:normAutofit/>
          </a:bodyPr>
          <a:lstStyle/>
          <a:p>
            <a:pPr>
              <a:buNone/>
            </a:pPr>
            <a:r>
              <a:rPr lang="en-US" sz="3200" dirty="0" smtClean="0">
                <a:solidFill>
                  <a:srgbClr val="000090"/>
                </a:solidFill>
              </a:rPr>
              <a:t>   A later, 2015 Institute of Medicine Report, “</a:t>
            </a:r>
            <a:r>
              <a:rPr lang="en-US" i="1" dirty="0" smtClean="0">
                <a:solidFill>
                  <a:srgbClr val="000090"/>
                </a:solidFill>
              </a:rPr>
              <a:t>Improving Diagnosis in Health Care</a:t>
            </a:r>
            <a:r>
              <a:rPr lang="en-US" dirty="0" smtClean="0">
                <a:solidFill>
                  <a:srgbClr val="000090"/>
                </a:solidFill>
              </a:rPr>
              <a:t>”</a:t>
            </a:r>
            <a:endParaRPr lang="en-US" sz="3200" dirty="0" smtClean="0">
              <a:solidFill>
                <a:srgbClr val="00009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069858" y="2360781"/>
            <a:ext cx="6074142" cy="2333170"/>
          </a:xfrm>
        </p:spPr>
        <p:txBody>
          <a:bodyPr>
            <a:normAutofit/>
          </a:bodyPr>
          <a:lstStyle/>
          <a:p>
            <a:pPr>
              <a:buNone/>
            </a:pPr>
            <a:r>
              <a:rPr lang="en-US" sz="3200" dirty="0" smtClean="0">
                <a:solidFill>
                  <a:srgbClr val="000090"/>
                </a:solidFill>
              </a:rPr>
              <a:t>Human Factors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186346" y="2781856"/>
            <a:ext cx="4840332" cy="842150"/>
          </a:xfrm>
        </p:spPr>
        <p:txBody>
          <a:bodyPr>
            <a:normAutofit/>
          </a:bodyPr>
          <a:lstStyle/>
          <a:p>
            <a:pPr>
              <a:buNone/>
            </a:pPr>
            <a:r>
              <a:rPr lang="en-US" sz="3200" dirty="0" smtClean="0">
                <a:solidFill>
                  <a:srgbClr val="000090"/>
                </a:solidFill>
              </a:rPr>
              <a:t>Human Factors Engineering</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028443" y="2781856"/>
            <a:ext cx="2935260" cy="842150"/>
          </a:xfrm>
        </p:spPr>
        <p:txBody>
          <a:bodyPr>
            <a:normAutofit/>
          </a:bodyPr>
          <a:lstStyle/>
          <a:p>
            <a:pPr>
              <a:buNone/>
            </a:pPr>
            <a:r>
              <a:rPr lang="en-US" dirty="0" smtClean="0">
                <a:solidFill>
                  <a:srgbClr val="000090"/>
                </a:solidFill>
              </a:rPr>
              <a:t>Standardization</a:t>
            </a:r>
            <a:endParaRPr lang="en-US" sz="3200" dirty="0" smtClean="0">
              <a:solidFill>
                <a:srgbClr val="00009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069857" y="2781856"/>
            <a:ext cx="3018090" cy="842150"/>
          </a:xfrm>
        </p:spPr>
        <p:txBody>
          <a:bodyPr>
            <a:normAutofit/>
          </a:bodyPr>
          <a:lstStyle/>
          <a:p>
            <a:pPr>
              <a:buNone/>
            </a:pPr>
            <a:r>
              <a:rPr lang="en-US" dirty="0" smtClean="0">
                <a:solidFill>
                  <a:srgbClr val="000090"/>
                </a:solidFill>
              </a:rPr>
              <a:t>Communication</a:t>
            </a:r>
            <a:endParaRPr lang="en-US" sz="3200" dirty="0" smtClean="0">
              <a:solidFill>
                <a:srgbClr val="00009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213954" y="3202931"/>
            <a:ext cx="4716089" cy="842150"/>
          </a:xfrm>
        </p:spPr>
        <p:txBody>
          <a:bodyPr>
            <a:normAutofit fontScale="92500"/>
          </a:bodyPr>
          <a:lstStyle/>
          <a:p>
            <a:pPr>
              <a:buNone/>
            </a:pPr>
            <a:r>
              <a:rPr lang="en-US" dirty="0" smtClean="0">
                <a:solidFill>
                  <a:srgbClr val="000090"/>
                </a:solidFill>
              </a:rPr>
              <a:t>High Reliability Organization</a:t>
            </a:r>
            <a:endParaRPr lang="en-US" sz="3200" dirty="0" smtClean="0">
              <a:solidFill>
                <a:srgbClr val="00009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Definition of “quality” applicable to radiology, from the American Board of Radiology:</a:t>
            </a:r>
          </a:p>
          <a:p>
            <a:pPr>
              <a:buNone/>
            </a:pPr>
            <a:endParaRPr lang="en-US" dirty="0" smtClean="0"/>
          </a:p>
          <a:p>
            <a:pPr>
              <a:buNone/>
            </a:pPr>
            <a:r>
              <a:rPr lang="en-US" baseline="0" dirty="0" smtClean="0"/>
              <a:t>	</a:t>
            </a:r>
            <a:r>
              <a:rPr lang="en-US" baseline="0" dirty="0" smtClean="0">
                <a:solidFill>
                  <a:srgbClr val="FF6600"/>
                </a:solidFill>
              </a:rPr>
              <a:t>The extent to which the right procedure is done in the right way, at the right time, and the correct interpretation is accurately and </a:t>
            </a:r>
            <a:r>
              <a:rPr lang="en-US" dirty="0" smtClean="0">
                <a:solidFill>
                  <a:srgbClr val="FF6600"/>
                </a:solidFill>
              </a:rPr>
              <a:t>quick</a:t>
            </a:r>
            <a:r>
              <a:rPr lang="en-US" baseline="0" dirty="0" smtClean="0">
                <a:solidFill>
                  <a:srgbClr val="FF6600"/>
                </a:solidFill>
              </a:rPr>
              <a:t>ly communicated to the patient and to the referring physician.</a:t>
            </a:r>
            <a:r>
              <a:rPr lang="en-US" dirty="0" smtClean="0">
                <a:solidFill>
                  <a:srgbClr val="FF6600"/>
                </a:solidFill>
              </a:rPr>
              <a:t>  T</a:t>
            </a:r>
            <a:r>
              <a:rPr lang="en-US" baseline="0" dirty="0" smtClean="0">
                <a:solidFill>
                  <a:srgbClr val="FF6600"/>
                </a:solidFill>
              </a:rPr>
              <a:t>he goals </a:t>
            </a:r>
            <a:r>
              <a:rPr lang="en-US" dirty="0" smtClean="0">
                <a:solidFill>
                  <a:srgbClr val="FF6600"/>
                </a:solidFill>
              </a:rPr>
              <a:t>are</a:t>
            </a:r>
            <a:r>
              <a:rPr lang="en-US" baseline="0" dirty="0" smtClean="0">
                <a:solidFill>
                  <a:srgbClr val="FF6600"/>
                </a:solidFill>
              </a:rPr>
              <a:t> to maximize the likelihood of desired health outcomes and to satisfy the patient.</a:t>
            </a:r>
            <a:endParaRPr lang="en-US" dirty="0" smtClean="0">
              <a:solidFill>
                <a:srgbClr val="FF66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213954" y="3202931"/>
            <a:ext cx="4716089" cy="842150"/>
          </a:xfrm>
        </p:spPr>
        <p:txBody>
          <a:bodyPr>
            <a:normAutofit fontScale="92500"/>
          </a:bodyPr>
          <a:lstStyle/>
          <a:p>
            <a:pPr>
              <a:buNone/>
            </a:pPr>
            <a:r>
              <a:rPr lang="en-US" dirty="0" smtClean="0">
                <a:solidFill>
                  <a:srgbClr val="000090"/>
                </a:solidFill>
              </a:rPr>
              <a:t>High Reliability Organization</a:t>
            </a:r>
            <a:endParaRPr lang="en-US" sz="3200" dirty="0" smtClean="0">
              <a:solidFill>
                <a:srgbClr val="00009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213954" y="3202931"/>
            <a:ext cx="4716089" cy="842150"/>
          </a:xfrm>
        </p:spPr>
        <p:txBody>
          <a:bodyPr>
            <a:normAutofit fontScale="85000" lnSpcReduction="20000"/>
          </a:bodyPr>
          <a:lstStyle/>
          <a:p>
            <a:pPr>
              <a:buNone/>
            </a:pPr>
            <a:r>
              <a:rPr lang="en-US" dirty="0" smtClean="0">
                <a:solidFill>
                  <a:srgbClr val="000090"/>
                </a:solidFill>
              </a:rPr>
              <a:t>High Reliability Organization</a:t>
            </a:r>
          </a:p>
          <a:p>
            <a:pPr>
              <a:buNone/>
            </a:pPr>
            <a:r>
              <a:rPr lang="en-US" sz="3200" dirty="0" smtClean="0">
                <a:solidFill>
                  <a:srgbClr val="000090"/>
                </a:solidFill>
              </a:rPr>
              <a:t>Anticipation of the Unexpected</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213954" y="3202931"/>
            <a:ext cx="4716089" cy="842150"/>
          </a:xfrm>
        </p:spPr>
        <p:txBody>
          <a:bodyPr>
            <a:normAutofit fontScale="85000" lnSpcReduction="20000"/>
          </a:bodyPr>
          <a:lstStyle/>
          <a:p>
            <a:pPr>
              <a:buNone/>
            </a:pPr>
            <a:r>
              <a:rPr lang="en-US" dirty="0" smtClean="0">
                <a:solidFill>
                  <a:srgbClr val="000090"/>
                </a:solidFill>
              </a:rPr>
              <a:t>High Reliability Organization</a:t>
            </a:r>
          </a:p>
          <a:p>
            <a:pPr>
              <a:buNone/>
            </a:pPr>
            <a:r>
              <a:rPr lang="en-US" dirty="0" smtClean="0">
                <a:solidFill>
                  <a:srgbClr val="000090"/>
                </a:solidFill>
              </a:rPr>
              <a:t>Containment of the Impact</a:t>
            </a:r>
            <a:endParaRPr lang="en-US" sz="3200" dirty="0" smtClean="0">
              <a:solidFill>
                <a:srgbClr val="00009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584824"/>
            <a:ext cx="5168316" cy="3027540"/>
          </a:xfrm>
        </p:spPr>
        <p:txBody>
          <a:bodyPr>
            <a:normAutofit/>
          </a:bodyPr>
          <a:lstStyle/>
          <a:p>
            <a:pPr>
              <a:buNone/>
            </a:pPr>
            <a:r>
              <a:rPr lang="en-US" dirty="0" smtClean="0">
                <a:solidFill>
                  <a:srgbClr val="000090"/>
                </a:solidFill>
              </a:rPr>
              <a:t>Human Error:</a:t>
            </a:r>
          </a:p>
          <a:p>
            <a:pPr lvl="1"/>
            <a:r>
              <a:rPr lang="en-US" sz="3200" dirty="0" smtClean="0">
                <a:solidFill>
                  <a:srgbClr val="000090"/>
                </a:solidFill>
              </a:rPr>
              <a:t>skill-based actions</a:t>
            </a:r>
          </a:p>
          <a:p>
            <a:pPr lvl="1"/>
            <a:r>
              <a:rPr lang="en-US" sz="3200" dirty="0" smtClean="0">
                <a:solidFill>
                  <a:srgbClr val="000090"/>
                </a:solidFill>
              </a:rPr>
              <a:t>rules-based actions</a:t>
            </a:r>
          </a:p>
          <a:p>
            <a:pPr lvl="1"/>
            <a:r>
              <a:rPr lang="en-US" sz="3200" dirty="0" smtClean="0">
                <a:solidFill>
                  <a:srgbClr val="000090"/>
                </a:solidFill>
              </a:rPr>
              <a:t>knowledge-based actions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584824"/>
            <a:ext cx="5168316" cy="3027540"/>
          </a:xfrm>
        </p:spPr>
        <p:txBody>
          <a:bodyPr>
            <a:normAutofit/>
          </a:bodyPr>
          <a:lstStyle/>
          <a:p>
            <a:pPr>
              <a:buNone/>
            </a:pPr>
            <a:r>
              <a:rPr lang="en-US" dirty="0" smtClean="0">
                <a:solidFill>
                  <a:srgbClr val="000090"/>
                </a:solidFill>
              </a:rPr>
              <a:t>Human Error:</a:t>
            </a:r>
          </a:p>
          <a:p>
            <a:pPr lvl="1"/>
            <a:r>
              <a:rPr lang="en-US" sz="3200" dirty="0" smtClean="0">
                <a:solidFill>
                  <a:srgbClr val="000090"/>
                </a:solidFill>
              </a:rPr>
              <a:t>skill-based actions</a:t>
            </a:r>
          </a:p>
          <a:p>
            <a:pPr lvl="1"/>
            <a:r>
              <a:rPr lang="en-US" sz="3200" dirty="0" smtClean="0">
                <a:solidFill>
                  <a:srgbClr val="000090"/>
                </a:solidFill>
              </a:rPr>
              <a:t>rules-based actions</a:t>
            </a:r>
          </a:p>
          <a:p>
            <a:pPr lvl="1"/>
            <a:r>
              <a:rPr lang="en-US" sz="3200" dirty="0" smtClean="0">
                <a:solidFill>
                  <a:srgbClr val="000090"/>
                </a:solidFill>
              </a:rPr>
              <a:t>knowledge-based actions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032000"/>
            <a:ext cx="5825728" cy="3750235"/>
          </a:xfrm>
        </p:spPr>
        <p:txBody>
          <a:bodyPr>
            <a:normAutofit/>
          </a:bodyPr>
          <a:lstStyle/>
          <a:p>
            <a:pPr>
              <a:buNone/>
            </a:pPr>
            <a:r>
              <a:rPr lang="en-US" dirty="0" smtClean="0">
                <a:solidFill>
                  <a:srgbClr val="000090"/>
                </a:solidFill>
              </a:rPr>
              <a:t>Culture of Safety:</a:t>
            </a:r>
          </a:p>
          <a:p>
            <a:pPr lvl="1">
              <a:buFont typeface="Arial"/>
              <a:buChar char="•"/>
            </a:pPr>
            <a:r>
              <a:rPr lang="en-US" sz="2800" dirty="0" smtClean="0">
                <a:solidFill>
                  <a:srgbClr val="000090"/>
                </a:solidFill>
              </a:rPr>
              <a:t>awareness of risk, &amp; commitment to be safe</a:t>
            </a:r>
          </a:p>
          <a:p>
            <a:pPr lvl="1">
              <a:buFont typeface="Arial"/>
              <a:buChar char="•"/>
            </a:pPr>
            <a:r>
              <a:rPr lang="en-US" dirty="0" smtClean="0">
                <a:solidFill>
                  <a:srgbClr val="000090"/>
                </a:solidFill>
              </a:rPr>
              <a:t>blame-free environment</a:t>
            </a:r>
          </a:p>
          <a:p>
            <a:pPr lvl="1">
              <a:buFont typeface="Arial"/>
              <a:buChar char="•"/>
            </a:pPr>
            <a:r>
              <a:rPr lang="en-US" sz="2800" dirty="0" smtClean="0">
                <a:solidFill>
                  <a:srgbClr val="000090"/>
                </a:solidFill>
              </a:rPr>
              <a:t>collaboration across all </a:t>
            </a:r>
            <a:r>
              <a:rPr lang="en-US" dirty="0" smtClean="0">
                <a:solidFill>
                  <a:srgbClr val="000090"/>
                </a:solidFill>
              </a:rPr>
              <a:t>individuals and departments</a:t>
            </a:r>
          </a:p>
          <a:p>
            <a:pPr lvl="1">
              <a:buFont typeface="Arial"/>
              <a:buChar char="•"/>
            </a:pPr>
            <a:r>
              <a:rPr lang="en-US" sz="2800" dirty="0" smtClean="0">
                <a:solidFill>
                  <a:srgbClr val="000090"/>
                </a:solidFill>
              </a:rPr>
              <a:t>organizational commitment</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032000"/>
            <a:ext cx="5825728" cy="3750235"/>
          </a:xfrm>
        </p:spPr>
        <p:txBody>
          <a:bodyPr>
            <a:normAutofit fontScale="92500"/>
          </a:bodyPr>
          <a:lstStyle/>
          <a:p>
            <a:pPr algn="ctr">
              <a:buNone/>
            </a:pPr>
            <a:r>
              <a:rPr lang="en-US" dirty="0" smtClean="0">
                <a:solidFill>
                  <a:srgbClr val="000090"/>
                </a:solidFill>
              </a:rPr>
              <a:t>Culture of Safety:</a:t>
            </a:r>
          </a:p>
          <a:p>
            <a:pPr algn="ctr">
              <a:buNone/>
            </a:pPr>
            <a:r>
              <a:rPr lang="en-US" dirty="0" smtClean="0">
                <a:solidFill>
                  <a:srgbClr val="000090"/>
                </a:solidFill>
              </a:rPr>
              <a:t>reasons for poor culture of safety:</a:t>
            </a:r>
          </a:p>
          <a:p>
            <a:pPr lvl="1">
              <a:buFont typeface="Arial"/>
              <a:buChar char="•"/>
            </a:pPr>
            <a:r>
              <a:rPr lang="en-US" sz="2800" dirty="0" smtClean="0">
                <a:solidFill>
                  <a:srgbClr val="000090"/>
                </a:solidFill>
              </a:rPr>
              <a:t>poor teamwork and communication</a:t>
            </a:r>
          </a:p>
          <a:p>
            <a:pPr lvl="1">
              <a:buFont typeface="Arial"/>
              <a:buChar char="•"/>
            </a:pPr>
            <a:r>
              <a:rPr lang="en-US" dirty="0" smtClean="0">
                <a:solidFill>
                  <a:srgbClr val="000090"/>
                </a:solidFill>
              </a:rPr>
              <a:t>a “culture of low expectations”</a:t>
            </a:r>
          </a:p>
          <a:p>
            <a:pPr lvl="1">
              <a:buFont typeface="Arial"/>
              <a:buChar char="•"/>
            </a:pPr>
            <a:r>
              <a:rPr lang="en-US" sz="2800" dirty="0" smtClean="0">
                <a:solidFill>
                  <a:srgbClr val="000090"/>
                </a:solidFill>
              </a:rPr>
              <a:t>steep authority gradients</a:t>
            </a:r>
            <a:endParaRPr lang="en-US" dirty="0" smtClean="0">
              <a:solidFill>
                <a:srgbClr val="000090"/>
              </a:solidFill>
            </a:endParaRPr>
          </a:p>
          <a:p>
            <a:pPr>
              <a:buNone/>
            </a:pPr>
            <a:endParaRPr lang="en-US" sz="3200" dirty="0" smtClean="0">
              <a:solidFill>
                <a:srgbClr val="000090"/>
              </a:solidFill>
            </a:endParaRPr>
          </a:p>
          <a:p>
            <a:pPr algn="ctr">
              <a:buNone/>
            </a:pPr>
            <a:r>
              <a:rPr lang="en-US" dirty="0" smtClean="0">
                <a:solidFill>
                  <a:srgbClr val="000090"/>
                </a:solidFill>
              </a:rPr>
              <a:t>“Just Culture”</a:t>
            </a:r>
            <a:endParaRPr lang="en-US" sz="3200" dirty="0" smtClean="0">
              <a:solidFill>
                <a:srgbClr val="00009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032000"/>
            <a:ext cx="5825728" cy="3750235"/>
          </a:xfrm>
        </p:spPr>
        <p:txBody>
          <a:bodyPr>
            <a:normAutofit/>
          </a:bodyPr>
          <a:lstStyle/>
          <a:p>
            <a:pPr algn="ctr">
              <a:buNone/>
            </a:pPr>
            <a:r>
              <a:rPr lang="en-US" dirty="0" smtClean="0">
                <a:solidFill>
                  <a:srgbClr val="000090"/>
                </a:solidFill>
              </a:rPr>
              <a:t>Culture of Safety:</a:t>
            </a:r>
          </a:p>
          <a:p>
            <a:pPr>
              <a:buNone/>
            </a:pPr>
            <a:endParaRPr lang="en-US" sz="3200" dirty="0" smtClean="0">
              <a:solidFill>
                <a:srgbClr val="000090"/>
              </a:solidFill>
            </a:endParaRPr>
          </a:p>
          <a:p>
            <a:pPr algn="ctr">
              <a:buNone/>
            </a:pPr>
            <a:r>
              <a:rPr lang="en-US" dirty="0" smtClean="0">
                <a:solidFill>
                  <a:srgbClr val="000090"/>
                </a:solidFill>
              </a:rPr>
              <a:t>“Just Culture”</a:t>
            </a:r>
          </a:p>
          <a:p>
            <a:pPr algn="ctr">
              <a:buNone/>
            </a:pPr>
            <a:endParaRPr lang="en-US" sz="3200" dirty="0" smtClean="0">
              <a:solidFill>
                <a:srgbClr val="000090"/>
              </a:solidFill>
            </a:endParaRPr>
          </a:p>
          <a:p>
            <a:pPr algn="ctr">
              <a:buNone/>
            </a:pPr>
            <a:r>
              <a:rPr lang="en-US" dirty="0" smtClean="0">
                <a:solidFill>
                  <a:srgbClr val="000090"/>
                </a:solidFill>
              </a:rPr>
              <a:t>What to do for each type of error.</a:t>
            </a:r>
            <a:endParaRPr lang="en-US" sz="3200" dirty="0" smtClean="0">
              <a:solidFill>
                <a:srgbClr val="00009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032000"/>
            <a:ext cx="5825728" cy="3750235"/>
          </a:xfrm>
        </p:spPr>
        <p:txBody>
          <a:bodyPr>
            <a:normAutofit/>
          </a:bodyPr>
          <a:lstStyle/>
          <a:p>
            <a:pPr algn="ctr">
              <a:buNone/>
            </a:pPr>
            <a:r>
              <a:rPr lang="en-US" dirty="0" smtClean="0">
                <a:solidFill>
                  <a:srgbClr val="000090"/>
                </a:solidFill>
              </a:rPr>
              <a:t>Culture of Safety:</a:t>
            </a:r>
          </a:p>
          <a:p>
            <a:pPr>
              <a:buNone/>
            </a:pPr>
            <a:endParaRPr lang="en-US" sz="3200" dirty="0" smtClean="0">
              <a:solidFill>
                <a:srgbClr val="000090"/>
              </a:solidFill>
            </a:endParaRPr>
          </a:p>
          <a:p>
            <a:pPr algn="ctr">
              <a:buNone/>
            </a:pPr>
            <a:r>
              <a:rPr lang="en-US" dirty="0" smtClean="0">
                <a:solidFill>
                  <a:srgbClr val="000090"/>
                </a:solidFill>
              </a:rPr>
              <a:t>“Just Culture”</a:t>
            </a:r>
          </a:p>
          <a:p>
            <a:pPr algn="ctr">
              <a:buNone/>
            </a:pPr>
            <a:endParaRPr lang="en-US" sz="3200" dirty="0" smtClean="0">
              <a:solidFill>
                <a:srgbClr val="000090"/>
              </a:solidFill>
            </a:endParaRPr>
          </a:p>
          <a:p>
            <a:pPr algn="ctr">
              <a:buNone/>
            </a:pPr>
            <a:r>
              <a:rPr lang="en-US" dirty="0" smtClean="0">
                <a:solidFill>
                  <a:srgbClr val="000090"/>
                </a:solidFill>
              </a:rPr>
              <a:t>“Second Victim”</a:t>
            </a:r>
            <a:endParaRPr lang="en-US" sz="3200" dirty="0" smtClean="0">
              <a:solidFill>
                <a:srgbClr val="00009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2723559"/>
            <a:ext cx="8229600" cy="1123359"/>
          </a:xfrm>
        </p:spPr>
        <p:txBody>
          <a:bodyPr>
            <a:normAutofit/>
          </a:bodyPr>
          <a:lstStyle/>
          <a:p>
            <a:pPr>
              <a:buNone/>
            </a:pPr>
            <a:r>
              <a:rPr lang="en-US" dirty="0" smtClean="0">
                <a:solidFill>
                  <a:srgbClr val="000090"/>
                </a:solidFill>
              </a:rPr>
              <a:t>Definition of “quality” applicable to radiology</a:t>
            </a:r>
            <a:endParaRPr lang="en-US" dirty="0" smtClean="0">
              <a:solidFill>
                <a:schemeClr val="accent3">
                  <a:lumMod val="60000"/>
                  <a:lumOff val="4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5076"/>
          <p:cNvPicPr>
            <a:picLocks noChangeAspect="1"/>
          </p:cNvPicPr>
          <p:nvPr/>
        </p:nvPicPr>
        <p:blipFill>
          <a:blip r:embed="rId3"/>
          <a:stretch>
            <a:fillRect/>
          </a:stretch>
        </p:blipFill>
        <p:spPr>
          <a:xfrm>
            <a:off x="1647063" y="0"/>
            <a:ext cx="5849874"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341598" y="2360781"/>
            <a:ext cx="2691130" cy="760581"/>
          </a:xfrm>
        </p:spPr>
        <p:txBody>
          <a:bodyPr>
            <a:normAutofit/>
          </a:bodyPr>
          <a:lstStyle/>
          <a:p>
            <a:pPr>
              <a:buNone/>
            </a:pPr>
            <a:r>
              <a:rPr lang="en-US" sz="3200" dirty="0" smtClean="0">
                <a:solidFill>
                  <a:srgbClr val="000090"/>
                </a:solidFill>
              </a:rPr>
              <a:t>Quality Control</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106915" y="2360781"/>
            <a:ext cx="3215715" cy="760581"/>
          </a:xfrm>
        </p:spPr>
        <p:txBody>
          <a:bodyPr>
            <a:normAutofit/>
          </a:bodyPr>
          <a:lstStyle/>
          <a:p>
            <a:pPr>
              <a:buNone/>
            </a:pPr>
            <a:r>
              <a:rPr lang="en-US" sz="3200" dirty="0" smtClean="0">
                <a:solidFill>
                  <a:srgbClr val="000090"/>
                </a:solidFill>
              </a:rPr>
              <a:t>Quality Assurance</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32682" y="2360781"/>
            <a:ext cx="6074142" cy="2333170"/>
          </a:xfrm>
        </p:spPr>
        <p:txBody>
          <a:bodyPr>
            <a:normAutofit/>
          </a:bodyPr>
          <a:lstStyle/>
          <a:p>
            <a:pPr>
              <a:buNone/>
            </a:pPr>
            <a:r>
              <a:rPr lang="en-US" sz="3200" dirty="0" smtClean="0">
                <a:solidFill>
                  <a:srgbClr val="000090"/>
                </a:solidFill>
              </a:rPr>
              <a:t>Quality </a:t>
            </a:r>
            <a:r>
              <a:rPr lang="en-US" dirty="0" smtClean="0">
                <a:solidFill>
                  <a:srgbClr val="000090"/>
                </a:solidFill>
              </a:rPr>
              <a:t>Improvement</a:t>
            </a:r>
          </a:p>
          <a:p>
            <a:pPr>
              <a:buNone/>
            </a:pPr>
            <a:endParaRPr lang="en-US" sz="3200" dirty="0" smtClean="0">
              <a:solidFill>
                <a:srgbClr val="000090"/>
              </a:solidFill>
            </a:endParaRPr>
          </a:p>
          <a:p>
            <a:pPr>
              <a:buNone/>
            </a:pPr>
            <a:r>
              <a:rPr lang="en-US" dirty="0" smtClean="0">
                <a:solidFill>
                  <a:srgbClr val="000090"/>
                </a:solidFill>
              </a:rPr>
              <a:t>Continuous Quality Improvement</a:t>
            </a:r>
            <a:endParaRPr lang="en-US" sz="3200" dirty="0" smtClean="0">
              <a:solidFill>
                <a:srgbClr val="00009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360781"/>
            <a:ext cx="6074142" cy="2333170"/>
          </a:xfrm>
        </p:spPr>
        <p:txBody>
          <a:bodyPr>
            <a:normAutofit/>
          </a:bodyPr>
          <a:lstStyle/>
          <a:p>
            <a:pPr>
              <a:buNone/>
            </a:pPr>
            <a:r>
              <a:rPr lang="en-US" sz="3200" dirty="0" smtClean="0">
                <a:solidFill>
                  <a:srgbClr val="000090"/>
                </a:solidFill>
              </a:rPr>
              <a:t>   The 2001 Institute of Medicine Report, “</a:t>
            </a:r>
            <a:r>
              <a:rPr lang="en-US" sz="3200" i="1" dirty="0" smtClean="0">
                <a:solidFill>
                  <a:srgbClr val="000090"/>
                </a:solidFill>
              </a:rPr>
              <a:t>Crossing the Quality </a:t>
            </a:r>
            <a:r>
              <a:rPr lang="en-US" i="1" dirty="0" smtClean="0">
                <a:solidFill>
                  <a:srgbClr val="000090"/>
                </a:solidFill>
              </a:rPr>
              <a:t>Chasm</a:t>
            </a:r>
            <a:r>
              <a:rPr lang="en-US" dirty="0" smtClean="0">
                <a:solidFill>
                  <a:srgbClr val="000090"/>
                </a:solidFill>
              </a:rPr>
              <a:t>: a New Health System for the 21</a:t>
            </a:r>
            <a:r>
              <a:rPr lang="en-US" baseline="30000" dirty="0" smtClean="0">
                <a:solidFill>
                  <a:srgbClr val="000090"/>
                </a:solidFill>
              </a:rPr>
              <a:t>st</a:t>
            </a:r>
            <a:r>
              <a:rPr lang="en-US" dirty="0" smtClean="0">
                <a:solidFill>
                  <a:srgbClr val="000090"/>
                </a:solidFill>
              </a:rPr>
              <a:t> Century”</a:t>
            </a:r>
            <a:endParaRPr lang="en-US" sz="3200" dirty="0" smtClean="0">
              <a:solidFill>
                <a:srgbClr val="00009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360781"/>
            <a:ext cx="6074142" cy="2333170"/>
          </a:xfrm>
        </p:spPr>
        <p:txBody>
          <a:bodyPr>
            <a:normAutofit/>
          </a:bodyPr>
          <a:lstStyle/>
          <a:p>
            <a:pPr>
              <a:buNone/>
            </a:pPr>
            <a:r>
              <a:rPr lang="en-US" sz="3200" dirty="0" smtClean="0">
                <a:solidFill>
                  <a:srgbClr val="000090"/>
                </a:solidFill>
              </a:rPr>
              <a:t>   The earlier, 2000 Institute of Medicine Report, “</a:t>
            </a:r>
            <a:r>
              <a:rPr lang="en-US" i="1" dirty="0" smtClean="0">
                <a:solidFill>
                  <a:srgbClr val="000090"/>
                </a:solidFill>
              </a:rPr>
              <a:t>To Err is Human</a:t>
            </a:r>
            <a:r>
              <a:rPr lang="en-US" dirty="0" smtClean="0">
                <a:solidFill>
                  <a:srgbClr val="000090"/>
                </a:solidFill>
              </a:rPr>
              <a:t>: Building a Safer Health System”</a:t>
            </a:r>
            <a:endParaRPr lang="en-US" sz="3200" dirty="0" smtClean="0">
              <a:solidFill>
                <a:srgbClr val="00009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725608" y="2360781"/>
            <a:ext cx="6074142" cy="2333170"/>
          </a:xfrm>
        </p:spPr>
        <p:txBody>
          <a:bodyPr>
            <a:normAutofit/>
          </a:bodyPr>
          <a:lstStyle/>
          <a:p>
            <a:pPr>
              <a:buNone/>
            </a:pPr>
            <a:r>
              <a:rPr lang="en-US" sz="3200" dirty="0" smtClean="0">
                <a:solidFill>
                  <a:srgbClr val="000090"/>
                </a:solidFill>
              </a:rPr>
              <a:t>   A later, 2015 Institute of Medicine Report, “</a:t>
            </a:r>
            <a:r>
              <a:rPr lang="en-US" i="1" dirty="0" smtClean="0">
                <a:solidFill>
                  <a:srgbClr val="000090"/>
                </a:solidFill>
              </a:rPr>
              <a:t>Improving Diagnosis in Health Care</a:t>
            </a:r>
            <a:r>
              <a:rPr lang="en-US" dirty="0" smtClean="0">
                <a:solidFill>
                  <a:srgbClr val="000090"/>
                </a:solidFill>
              </a:rPr>
              <a:t>”</a:t>
            </a:r>
            <a:endParaRPr lang="en-US" sz="3200" dirty="0" smtClean="0">
              <a:solidFill>
                <a:srgbClr val="00009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186346" y="2781856"/>
            <a:ext cx="4840332" cy="842150"/>
          </a:xfrm>
        </p:spPr>
        <p:txBody>
          <a:bodyPr>
            <a:normAutofit/>
          </a:bodyPr>
          <a:lstStyle/>
          <a:p>
            <a:pPr>
              <a:buNone/>
            </a:pPr>
            <a:r>
              <a:rPr lang="en-US" sz="3200" dirty="0" smtClean="0">
                <a:solidFill>
                  <a:srgbClr val="000090"/>
                </a:solidFill>
              </a:rPr>
              <a:t>Human Factors Engineering</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3069857" y="2781856"/>
            <a:ext cx="3018090" cy="842150"/>
          </a:xfrm>
        </p:spPr>
        <p:txBody>
          <a:bodyPr>
            <a:normAutofit/>
          </a:bodyPr>
          <a:lstStyle/>
          <a:p>
            <a:pPr>
              <a:buNone/>
            </a:pPr>
            <a:r>
              <a:rPr lang="en-US" dirty="0" smtClean="0">
                <a:solidFill>
                  <a:srgbClr val="000090"/>
                </a:solidFill>
              </a:rPr>
              <a:t>Communication</a:t>
            </a:r>
            <a:endParaRPr lang="en-US" sz="3200" dirty="0" smtClean="0">
              <a:solidFill>
                <a:srgbClr val="00009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2213954" y="3202931"/>
            <a:ext cx="4716089" cy="842150"/>
          </a:xfrm>
        </p:spPr>
        <p:txBody>
          <a:bodyPr>
            <a:normAutofit fontScale="92500"/>
          </a:bodyPr>
          <a:lstStyle/>
          <a:p>
            <a:pPr>
              <a:buNone/>
            </a:pPr>
            <a:r>
              <a:rPr lang="en-US" dirty="0" smtClean="0">
                <a:solidFill>
                  <a:srgbClr val="000090"/>
                </a:solidFill>
              </a:rPr>
              <a:t>High Reliability Organization</a:t>
            </a:r>
            <a:endParaRPr lang="en-US" sz="3200" dirty="0" smtClean="0">
              <a:solidFill>
                <a:srgbClr val="00009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1973566" y="2032000"/>
            <a:ext cx="5825728" cy="3750235"/>
          </a:xfrm>
        </p:spPr>
        <p:txBody>
          <a:bodyPr>
            <a:normAutofit/>
          </a:bodyPr>
          <a:lstStyle/>
          <a:p>
            <a:pPr algn="ctr">
              <a:buNone/>
            </a:pPr>
            <a:r>
              <a:rPr lang="en-US" dirty="0" smtClean="0">
                <a:solidFill>
                  <a:srgbClr val="000090"/>
                </a:solidFill>
              </a:rPr>
              <a:t>Culture of Safety:</a:t>
            </a:r>
          </a:p>
          <a:p>
            <a:pPr>
              <a:buNone/>
            </a:pPr>
            <a:endParaRPr lang="en-US" sz="3200" dirty="0" smtClean="0">
              <a:solidFill>
                <a:srgbClr val="000090"/>
              </a:solidFill>
            </a:endParaRPr>
          </a:p>
          <a:p>
            <a:pPr algn="ctr">
              <a:buNone/>
            </a:pPr>
            <a:r>
              <a:rPr lang="en-US" dirty="0" smtClean="0">
                <a:solidFill>
                  <a:srgbClr val="000090"/>
                </a:solidFill>
              </a:rPr>
              <a:t>“Just Culture”</a:t>
            </a:r>
            <a:endParaRPr lang="en-US" sz="3200" dirty="0" smtClean="0">
              <a:solidFill>
                <a:srgbClr val="00009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Definition of “quality” applicable to radiology, from me:</a:t>
            </a:r>
          </a:p>
          <a:p>
            <a:pPr>
              <a:buNone/>
            </a:pPr>
            <a:endParaRPr lang="en-US" dirty="0" smtClean="0">
              <a:solidFill>
                <a:srgbClr val="000090"/>
              </a:solidFill>
            </a:endParaRPr>
          </a:p>
          <a:p>
            <a:pPr>
              <a:buNone/>
            </a:pPr>
            <a:r>
              <a:rPr lang="en-US" dirty="0"/>
              <a:t>	</a:t>
            </a:r>
            <a:r>
              <a:rPr lang="en-US" baseline="0" dirty="0" smtClean="0">
                <a:solidFill>
                  <a:schemeClr val="accent3">
                    <a:lumMod val="60000"/>
                    <a:lumOff val="40000"/>
                  </a:schemeClr>
                </a:solidFill>
              </a:rPr>
              <a:t>The extents to which the right procedure is done in the right way, at the right time, and to which a correct and useful interpretation is expeditiously communicated to the referring physician (and, in turn, to the patient), with the goal being to maximize the likelihood of desired health outcomes.</a:t>
            </a:r>
            <a:endParaRPr lang="en-US" dirty="0" smtClean="0">
              <a:solidFill>
                <a:schemeClr val="accent3">
                  <a:lumMod val="60000"/>
                  <a:lumOff val="4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Six key elements of the definition of “quality”:</a:t>
            </a:r>
          </a:p>
          <a:p>
            <a:pPr lvl="2"/>
            <a:r>
              <a:rPr lang="en-US" sz="3200" dirty="0" smtClean="0">
                <a:solidFill>
                  <a:srgbClr val="000090"/>
                </a:solidFill>
              </a:rPr>
              <a:t>excellence</a:t>
            </a:r>
          </a:p>
          <a:p>
            <a:pPr lvl="2"/>
            <a:r>
              <a:rPr lang="en-US" sz="3200" dirty="0" smtClean="0">
                <a:solidFill>
                  <a:srgbClr val="000090"/>
                </a:solidFill>
              </a:rPr>
              <a:t>consistency</a:t>
            </a:r>
          </a:p>
          <a:p>
            <a:pPr lvl="2"/>
            <a:r>
              <a:rPr lang="en-US" sz="3200" dirty="0" smtClean="0">
                <a:solidFill>
                  <a:srgbClr val="000090"/>
                </a:solidFill>
              </a:rPr>
              <a:t>performance measurement</a:t>
            </a:r>
          </a:p>
          <a:p>
            <a:pPr lvl="2"/>
            <a:r>
              <a:rPr lang="en-US" sz="3200" dirty="0" smtClean="0">
                <a:solidFill>
                  <a:srgbClr val="000090"/>
                </a:solidFill>
              </a:rPr>
              <a:t>maximizing health outcomes</a:t>
            </a:r>
          </a:p>
          <a:p>
            <a:pPr lvl="2"/>
            <a:r>
              <a:rPr lang="en-US" sz="3200" dirty="0" smtClean="0">
                <a:solidFill>
                  <a:srgbClr val="000090"/>
                </a:solidFill>
              </a:rPr>
              <a:t>satisfying the patient</a:t>
            </a:r>
          </a:p>
          <a:p>
            <a:pPr lvl="2"/>
            <a:r>
              <a:rPr lang="en-US" sz="3200" dirty="0" smtClean="0">
                <a:solidFill>
                  <a:srgbClr val="000090"/>
                </a:solidFill>
              </a:rPr>
              <a:t>achieving desired health outcomes consistent with current professional knowledge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Six key elements of the definition of “quality”:</a:t>
            </a:r>
          </a:p>
          <a:p>
            <a:pPr lvl="2"/>
            <a:r>
              <a:rPr lang="en-US" sz="3200" dirty="0" smtClean="0">
                <a:solidFill>
                  <a:srgbClr val="000090"/>
                </a:solidFill>
              </a:rPr>
              <a:t>excellence</a:t>
            </a:r>
          </a:p>
          <a:p>
            <a:pPr lvl="2"/>
            <a:r>
              <a:rPr lang="en-US" sz="3200" dirty="0" smtClean="0">
                <a:solidFill>
                  <a:srgbClr val="000090"/>
                </a:solidFill>
              </a:rPr>
              <a:t>consistency</a:t>
            </a:r>
          </a:p>
          <a:p>
            <a:pPr lvl="2"/>
            <a:r>
              <a:rPr lang="en-US" sz="3200" dirty="0" smtClean="0">
                <a:solidFill>
                  <a:schemeClr val="bg1">
                    <a:lumMod val="65000"/>
                  </a:schemeClr>
                </a:solidFill>
              </a:rPr>
              <a:t>performance measurement</a:t>
            </a:r>
          </a:p>
          <a:p>
            <a:pPr lvl="2"/>
            <a:r>
              <a:rPr lang="en-US" sz="3200" dirty="0" smtClean="0">
                <a:solidFill>
                  <a:schemeClr val="bg1">
                    <a:lumMod val="65000"/>
                  </a:schemeClr>
                </a:solidFill>
              </a:rPr>
              <a:t>maximizing health outcomes</a:t>
            </a:r>
          </a:p>
          <a:p>
            <a:pPr lvl="2"/>
            <a:r>
              <a:rPr lang="en-US" sz="3200" dirty="0" smtClean="0">
                <a:solidFill>
                  <a:schemeClr val="bg1">
                    <a:lumMod val="65000"/>
                  </a:schemeClr>
                </a:solidFill>
              </a:rPr>
              <a:t>satisfying the patient</a:t>
            </a:r>
          </a:p>
          <a:p>
            <a:pPr lvl="2"/>
            <a:r>
              <a:rPr lang="en-US" sz="3200" dirty="0" smtClean="0">
                <a:solidFill>
                  <a:srgbClr val="A6A6A6"/>
                </a:solidFill>
              </a:rPr>
              <a:t>achieving desired health outcomes consistent with current professional knowledge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Six key elements of the definition of “quality”:</a:t>
            </a:r>
          </a:p>
          <a:p>
            <a:pPr lvl="2"/>
            <a:r>
              <a:rPr lang="en-US" sz="3200" dirty="0" smtClean="0">
                <a:solidFill>
                  <a:srgbClr val="A6A6A6"/>
                </a:solidFill>
              </a:rPr>
              <a:t>excellence</a:t>
            </a:r>
          </a:p>
          <a:p>
            <a:pPr lvl="2"/>
            <a:r>
              <a:rPr lang="en-US" sz="3200" dirty="0" smtClean="0">
                <a:solidFill>
                  <a:srgbClr val="A6A6A6"/>
                </a:solidFill>
              </a:rPr>
              <a:t>consistency</a:t>
            </a:r>
          </a:p>
          <a:p>
            <a:pPr lvl="2"/>
            <a:r>
              <a:rPr lang="en-US" sz="3200" dirty="0" smtClean="0">
                <a:solidFill>
                  <a:srgbClr val="000090"/>
                </a:solidFill>
              </a:rPr>
              <a:t>performance measurement</a:t>
            </a:r>
          </a:p>
          <a:p>
            <a:pPr lvl="2"/>
            <a:r>
              <a:rPr lang="en-US" sz="3200" dirty="0" smtClean="0">
                <a:solidFill>
                  <a:srgbClr val="A6A6A6"/>
                </a:solidFill>
              </a:rPr>
              <a:t>maximizing health outcomes</a:t>
            </a:r>
          </a:p>
          <a:p>
            <a:pPr lvl="2"/>
            <a:r>
              <a:rPr lang="en-US" sz="3200" dirty="0" smtClean="0">
                <a:solidFill>
                  <a:srgbClr val="A6A6A6"/>
                </a:solidFill>
              </a:rPr>
              <a:t>satisfying the patient</a:t>
            </a:r>
          </a:p>
          <a:p>
            <a:pPr lvl="2"/>
            <a:r>
              <a:rPr lang="en-US" sz="3200" dirty="0" smtClean="0">
                <a:solidFill>
                  <a:srgbClr val="A6A6A6"/>
                </a:solidFill>
              </a:rPr>
              <a:t>achieving desired health outcomes consistent with current professional knowledge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Concepts of Quality and Safety</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buNone/>
            </a:pPr>
            <a:r>
              <a:rPr lang="en-US" dirty="0" smtClean="0">
                <a:solidFill>
                  <a:srgbClr val="000090"/>
                </a:solidFill>
              </a:rPr>
              <a:t>Six key elements of the definition of “quality”:</a:t>
            </a:r>
          </a:p>
          <a:p>
            <a:pPr lvl="2"/>
            <a:r>
              <a:rPr lang="en-US" sz="3200" dirty="0" smtClean="0">
                <a:solidFill>
                  <a:srgbClr val="A6A6A6"/>
                </a:solidFill>
              </a:rPr>
              <a:t>excellence</a:t>
            </a:r>
          </a:p>
          <a:p>
            <a:pPr lvl="2"/>
            <a:r>
              <a:rPr lang="en-US" sz="3200" dirty="0" smtClean="0">
                <a:solidFill>
                  <a:srgbClr val="A6A6A6"/>
                </a:solidFill>
              </a:rPr>
              <a:t>consistency</a:t>
            </a:r>
          </a:p>
          <a:p>
            <a:pPr lvl="2"/>
            <a:r>
              <a:rPr lang="en-US" sz="3200" dirty="0" smtClean="0">
                <a:solidFill>
                  <a:srgbClr val="A6A6A6"/>
                </a:solidFill>
              </a:rPr>
              <a:t>performance measurement</a:t>
            </a:r>
          </a:p>
          <a:p>
            <a:pPr lvl="2"/>
            <a:r>
              <a:rPr lang="en-US" sz="3200" dirty="0" smtClean="0">
                <a:solidFill>
                  <a:srgbClr val="000090"/>
                </a:solidFill>
              </a:rPr>
              <a:t>maximizing health outcomes</a:t>
            </a:r>
          </a:p>
          <a:p>
            <a:pPr lvl="2"/>
            <a:r>
              <a:rPr lang="en-US" sz="3200" dirty="0" smtClean="0">
                <a:solidFill>
                  <a:srgbClr val="A6A6A6"/>
                </a:solidFill>
              </a:rPr>
              <a:t>satisfying the patient</a:t>
            </a:r>
          </a:p>
          <a:p>
            <a:pPr lvl="2"/>
            <a:r>
              <a:rPr lang="en-US" sz="3200" dirty="0" smtClean="0">
                <a:solidFill>
                  <a:srgbClr val="A6A6A6"/>
                </a:solidFill>
              </a:rPr>
              <a:t>achieving desired health outcomes consistent with current professional knowledge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TotalTime>
  <Words>4853</Words>
  <Application>Microsoft Macintosh PowerPoint</Application>
  <PresentationFormat>On-screen Show (4:3)</PresentationFormat>
  <Paragraphs>401</Paragraphs>
  <Slides>49</Slides>
  <Notes>49</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Office Theme</vt:lpstr>
      <vt:lpstr>Professionalism, Quality and Legal Elements of Radiology Part II/VI</vt:lpstr>
      <vt:lpstr>Outline — Six Lectures</vt:lpstr>
      <vt:lpstr>Core Concepts of Quality and Safety</vt:lpstr>
      <vt:lpstr>Slide 4</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Slide 11</vt:lpstr>
      <vt:lpstr>Core Concepts of Quality and Safety</vt:lpstr>
      <vt:lpstr>Core Concepts of Quality and Safety</vt:lpstr>
      <vt:lpstr>Core Concepts of Quality and Safety</vt:lpstr>
      <vt:lpstr>Core Concepts of Quality and Safety</vt:lpstr>
      <vt:lpstr>Core Concepts of Quality and Safety</vt:lpstr>
      <vt:lpstr>Slide 17</vt:lpstr>
      <vt:lpstr>Core Concepts of Quality and Safety</vt:lpstr>
      <vt:lpstr>Core Concepts of Quality and Safety</vt:lpstr>
      <vt:lpstr>Core Concepts of Quality and Safety</vt:lpstr>
      <vt:lpstr>Core Concepts of Quality and Safety</vt:lpstr>
      <vt:lpstr>Slide 22</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lpstr>Core Concepts of Quality and Safety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Quality and Legal Elements of Radiology Part II/VI</dc:title>
  <dc:creator>Samson Munn, M.D.</dc:creator>
  <cp:lastModifiedBy>Samson Munn, M.D.</cp:lastModifiedBy>
  <cp:revision>17</cp:revision>
  <dcterms:created xsi:type="dcterms:W3CDTF">2019-07-12T22:29:06Z</dcterms:created>
  <dcterms:modified xsi:type="dcterms:W3CDTF">2019-07-12T22:29:28Z</dcterms:modified>
</cp:coreProperties>
</file>